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306" r:id="rId2"/>
    <p:sldId id="256" r:id="rId3"/>
    <p:sldId id="276" r:id="rId4"/>
    <p:sldId id="281" r:id="rId5"/>
    <p:sldId id="282" r:id="rId6"/>
    <p:sldId id="283" r:id="rId7"/>
    <p:sldId id="268" r:id="rId8"/>
    <p:sldId id="284" r:id="rId9"/>
    <p:sldId id="285" r:id="rId10"/>
  </p:sldIdLst>
  <p:sldSz cx="9144000" cy="6858000" type="screen4x3"/>
  <p:notesSz cx="6858000" cy="9144000"/>
  <p:defaultTextStyle>
    <a:defPPr>
      <a:defRPr lang="es-P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57F1B"/>
    <a:srgbClr val="F6A400"/>
    <a:srgbClr val="FC77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Sin estilo ni cuadrícul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73A0DAA-6AF3-43AB-8588-CEC1D06C72B9}" styleName="Estilo me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F5AB1C69-6EDB-4FF4-983F-18BD219EF322}" styleName="Estilo medio 2 - Énfasis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3C2FFA5D-87B4-456A-9821-1D502468CF0F}" styleName="Estilo temático 1 - Énfasis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69C7853C-536D-4A76-A0AE-DD22124D55A5}" styleName="Estilo temático 1 - Énfasis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C083E6E3-FA7D-4D7B-A595-EF9225AFEA82}" styleName="Estilo claro 1 - Acento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777" autoAdjust="0"/>
    <p:restoredTop sz="94660" autoAdjust="0"/>
  </p:normalViewPr>
  <p:slideViewPr>
    <p:cSldViewPr snapToGrid="0">
      <p:cViewPr varScale="1">
        <p:scale>
          <a:sx n="110" d="100"/>
          <a:sy n="110" d="100"/>
        </p:scale>
        <p:origin x="834" y="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7" d="100"/>
          <a:sy n="67" d="100"/>
        </p:scale>
        <p:origin x="-3228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PE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1EA8742-2B6C-423A-8FCF-4F95B5D7AA07}" type="datetimeFigureOut">
              <a:rPr lang="es-PE" smtClean="0"/>
              <a:t>1/10/2025</a:t>
            </a:fld>
            <a:endParaRPr lang="es-PE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PE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PE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B43CAE-DFCA-4655-A4BC-049A80966D5B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267890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B43CAE-DFCA-4655-A4BC-049A80966D5B}" type="slidenum">
              <a:rPr lang="es-PE" smtClean="0"/>
              <a:t>2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2128643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s-ES"/>
              <a:t>Haga clic para modificar el estilo de subtítulo del patrón</a:t>
            </a:r>
            <a:endParaRPr lang="es-PE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A5BC0-E110-4235-BB96-99EE4B1477E9}" type="datetimeFigureOut">
              <a:rPr lang="es-PE" smtClean="0"/>
              <a:t>1/10/2025</a:t>
            </a:fld>
            <a:endParaRPr lang="es-PE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CF60C0-6A02-4E50-8B05-1799D202904F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2745884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A5BC0-E110-4235-BB96-99EE4B1477E9}" type="datetimeFigureOut">
              <a:rPr lang="es-PE" smtClean="0"/>
              <a:t>1/10/2025</a:t>
            </a:fld>
            <a:endParaRPr lang="es-PE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CF60C0-6A02-4E50-8B05-1799D202904F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17313146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4907757" y="365125"/>
            <a:ext cx="1478756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471488" y="365125"/>
            <a:ext cx="4321969" cy="5811838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A5BC0-E110-4235-BB96-99EE4B1477E9}" type="datetimeFigureOut">
              <a:rPr lang="es-PE" smtClean="0"/>
              <a:t>1/10/2025</a:t>
            </a:fld>
            <a:endParaRPr lang="es-PE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CF60C0-6A02-4E50-8B05-1799D202904F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9391490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A5BC0-E110-4235-BB96-99EE4B1477E9}" type="datetimeFigureOut">
              <a:rPr lang="es-PE" smtClean="0"/>
              <a:t>1/10/2025</a:t>
            </a:fld>
            <a:endParaRPr lang="es-PE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CF60C0-6A02-4E50-8B05-1799D202904F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271079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A5BC0-E110-4235-BB96-99EE4B1477E9}" type="datetimeFigureOut">
              <a:rPr lang="es-PE" smtClean="0"/>
              <a:t>1/10/2025</a:t>
            </a:fld>
            <a:endParaRPr lang="es-PE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CF60C0-6A02-4E50-8B05-1799D202904F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1204332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471487" y="1825625"/>
            <a:ext cx="2900363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3486150" y="1825625"/>
            <a:ext cx="2900363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A5BC0-E110-4235-BB96-99EE4B1477E9}" type="datetimeFigureOut">
              <a:rPr lang="es-PE" smtClean="0"/>
              <a:t>1/10/2025</a:t>
            </a:fld>
            <a:endParaRPr lang="es-PE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CF60C0-6A02-4E50-8B05-1799D202904F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9692498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A5BC0-E110-4235-BB96-99EE4B1477E9}" type="datetimeFigureOut">
              <a:rPr lang="es-PE" smtClean="0"/>
              <a:t>1/10/2025</a:t>
            </a:fld>
            <a:endParaRPr lang="es-PE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CF60C0-6A02-4E50-8B05-1799D202904F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12403674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A5BC0-E110-4235-BB96-99EE4B1477E9}" type="datetimeFigureOut">
              <a:rPr lang="es-PE" smtClean="0"/>
              <a:t>1/10/2025</a:t>
            </a:fld>
            <a:endParaRPr lang="es-PE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CF60C0-6A02-4E50-8B05-1799D202904F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534803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A5BC0-E110-4235-BB96-99EE4B1477E9}" type="datetimeFigureOut">
              <a:rPr lang="es-PE" smtClean="0"/>
              <a:t>1/10/2025</a:t>
            </a:fld>
            <a:endParaRPr lang="es-PE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CF60C0-6A02-4E50-8B05-1799D202904F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5502497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A5BC0-E110-4235-BB96-99EE4B1477E9}" type="datetimeFigureOut">
              <a:rPr lang="es-PE" smtClean="0"/>
              <a:t>1/10/2025</a:t>
            </a:fld>
            <a:endParaRPr lang="es-PE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CF60C0-6A02-4E50-8B05-1799D202904F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8529032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s-PE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A5BC0-E110-4235-BB96-99EE4B1477E9}" type="datetimeFigureOut">
              <a:rPr lang="es-PE" smtClean="0"/>
              <a:t>1/10/2025</a:t>
            </a:fld>
            <a:endParaRPr lang="es-PE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CF60C0-6A02-4E50-8B05-1799D202904F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5982845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4802" y="273182"/>
            <a:ext cx="1481019" cy="6681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DA5BC0-E110-4235-BB96-99EE4B1477E9}" type="datetimeFigureOut">
              <a:rPr lang="es-PE" smtClean="0"/>
              <a:t>1/10/2025</a:t>
            </a:fld>
            <a:endParaRPr lang="es-PE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PE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CF60C0-6A02-4E50-8B05-1799D202904F}" type="slidenum">
              <a:rPr lang="es-PE" smtClean="0"/>
              <a:t>‹Nº›</a:t>
            </a:fld>
            <a:endParaRPr lang="es-PE"/>
          </a:p>
        </p:txBody>
      </p:sp>
      <p:sp>
        <p:nvSpPr>
          <p:cNvPr id="7" name="AutoShape 2" descr="Resultado de imagen para mincetur"/>
          <p:cNvSpPr>
            <a:spLocks noChangeAspect="1" noChangeArrowheads="1"/>
          </p:cNvSpPr>
          <p:nvPr userDrawn="1"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PE"/>
          </a:p>
        </p:txBody>
      </p:sp>
      <p:sp>
        <p:nvSpPr>
          <p:cNvPr id="10" name="AutoShape 4" descr="Resultado de imagen para mincetur"/>
          <p:cNvSpPr>
            <a:spLocks noChangeAspect="1" noChangeArrowheads="1"/>
          </p:cNvSpPr>
          <p:nvPr userDrawn="1"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PE"/>
          </a:p>
        </p:txBody>
      </p:sp>
      <p:pic>
        <p:nvPicPr>
          <p:cNvPr id="11" name="10 Imagen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0375" y="391382"/>
            <a:ext cx="2114659" cy="3889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85876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PE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16"/>
          <p:cNvSpPr txBox="1"/>
          <p:nvPr/>
        </p:nvSpPr>
        <p:spPr>
          <a:xfrm>
            <a:off x="595874" y="2901096"/>
            <a:ext cx="479552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PE" sz="4000" b="1"/>
              <a:t>PROCESOS PRODUCTIVOS</a:t>
            </a:r>
            <a:endParaRPr lang="es-PE" sz="4000" b="1" dirty="0"/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F7AA1D50-A6CF-8B65-AE05-7F811ADE4EF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92490" y="64640"/>
            <a:ext cx="2099421" cy="1180924"/>
          </a:xfrm>
          <a:prstGeom prst="rect">
            <a:avLst/>
          </a:prstGeom>
        </p:spPr>
      </p:pic>
      <p:pic>
        <p:nvPicPr>
          <p:cNvPr id="3" name="Imagen 2">
            <a:extLst>
              <a:ext uri="{FF2B5EF4-FFF2-40B4-BE49-F238E27FC236}">
                <a16:creationId xmlns:a16="http://schemas.microsoft.com/office/drawing/2014/main" id="{D7E775F7-DFD3-95C0-DF7A-C9704E5A712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7105" y="416754"/>
            <a:ext cx="2484407" cy="4766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38348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CuadroTexto 16"/>
          <p:cNvSpPr txBox="1"/>
          <p:nvPr/>
        </p:nvSpPr>
        <p:spPr>
          <a:xfrm>
            <a:off x="553603" y="965432"/>
            <a:ext cx="347325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s-PE" sz="2400" b="1" dirty="0"/>
              <a:t>PROCESOS PRODUCTIVOS</a:t>
            </a:r>
          </a:p>
        </p:txBody>
      </p:sp>
      <p:graphicFrame>
        <p:nvGraphicFramePr>
          <p:cNvPr id="10" name="9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52947806"/>
              </p:ext>
            </p:extLst>
          </p:nvPr>
        </p:nvGraphicFramePr>
        <p:xfrm>
          <a:off x="613286" y="3807553"/>
          <a:ext cx="7908967" cy="274094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77210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13686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95287">
                <a:tc>
                  <a:txBody>
                    <a:bodyPr/>
                    <a:lstStyle/>
                    <a:p>
                      <a:pPr algn="l"/>
                      <a:r>
                        <a:rPr lang="es-PE" sz="1200" b="1" dirty="0"/>
                        <a:t>Título</a:t>
                      </a:r>
                      <a:r>
                        <a:rPr lang="es-PE" sz="1200" b="1" baseline="0" dirty="0"/>
                        <a:t> de la propuesta</a:t>
                      </a:r>
                      <a:endParaRPr lang="es-PE" sz="12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87313" marR="90170" indent="0" algn="just">
                        <a:spcBef>
                          <a:spcPts val="880"/>
                        </a:spcBef>
                        <a:spcAft>
                          <a:spcPts val="0"/>
                        </a:spcAft>
                      </a:pPr>
                      <a:endParaRPr lang="es-PE" sz="1200" i="1" kern="12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5287">
                <a:tc>
                  <a:txBody>
                    <a:bodyPr/>
                    <a:lstStyle/>
                    <a:p>
                      <a:pPr marL="43815" marR="26670">
                        <a:spcAft>
                          <a:spcPts val="0"/>
                        </a:spcAft>
                      </a:pPr>
                      <a:r>
                        <a:rPr lang="es-PE" sz="1200" b="1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Línea artesanal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3815" marR="26670">
                        <a:spcAft>
                          <a:spcPts val="0"/>
                        </a:spcAft>
                      </a:pPr>
                      <a:r>
                        <a:rPr lang="es-PE" sz="1200" i="1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Indicar la línea o líneas  artesanales sobre la que se aplica la innovación</a:t>
                      </a:r>
                      <a:r>
                        <a:rPr lang="es-PE" sz="1200" i="1" kern="1200" baseline="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(revisar glosario).</a:t>
                      </a:r>
                      <a:endParaRPr lang="es-PE" sz="1200" i="1" kern="12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5287">
                <a:tc>
                  <a:txBody>
                    <a:bodyPr/>
                    <a:lstStyle/>
                    <a:p>
                      <a:pPr marL="43815" marR="26670">
                        <a:spcAft>
                          <a:spcPts val="0"/>
                        </a:spcAft>
                      </a:pPr>
                      <a:r>
                        <a:rPr lang="es-PE" sz="1200" b="1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Productos desarrollados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3815" marR="26670">
                        <a:spcAft>
                          <a:spcPts val="0"/>
                        </a:spcAft>
                      </a:pPr>
                      <a:r>
                        <a:rPr lang="es-PE" sz="1200" i="1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Indicar los productos artesanales que se pueden desarrollar con la innovación 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555083">
                <a:tc>
                  <a:txBody>
                    <a:bodyPr/>
                    <a:lstStyle/>
                    <a:p>
                      <a:pPr algn="l"/>
                      <a:r>
                        <a:rPr lang="es-PE" sz="1200" b="1" dirty="0"/>
                        <a:t>Breve descripción</a:t>
                      </a:r>
                      <a:r>
                        <a:rPr lang="es-PE" sz="1200" b="1" baseline="0" dirty="0"/>
                        <a:t> de la propuesta 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82550" indent="0"/>
                      <a:r>
                        <a:rPr lang="es-PE" sz="1200" i="1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Describa brevemente cual es y cómo funciona la innovación </a:t>
                      </a:r>
                    </a:p>
                    <a:p>
                      <a:pPr marL="82550" indent="0"/>
                      <a:r>
                        <a:rPr lang="es-PE" sz="1200" i="1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(Máximo 40 palabras)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2" name="1 Rectángulo"/>
          <p:cNvSpPr/>
          <p:nvPr/>
        </p:nvSpPr>
        <p:spPr>
          <a:xfrm>
            <a:off x="612250" y="1478467"/>
            <a:ext cx="7903598" cy="2195036"/>
          </a:xfrm>
          <a:prstGeom prst="rect">
            <a:avLst/>
          </a:prstGeom>
          <a:solidFill>
            <a:schemeClr val="bg1"/>
          </a:solidFill>
          <a:ln w="38100"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PE" sz="1200" i="1" dirty="0">
                <a:ln w="38100"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</a:rPr>
              <a:t>Fotografías</a:t>
            </a:r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B67E9AB8-CB12-4FAD-29C7-DFF4AAD42B59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92490" y="64640"/>
            <a:ext cx="2099421" cy="1180924"/>
          </a:xfrm>
          <a:prstGeom prst="rect">
            <a:avLst/>
          </a:prstGeom>
        </p:spPr>
      </p:pic>
      <p:pic>
        <p:nvPicPr>
          <p:cNvPr id="7" name="Imagen 6">
            <a:extLst>
              <a:ext uri="{FF2B5EF4-FFF2-40B4-BE49-F238E27FC236}">
                <a16:creationId xmlns:a16="http://schemas.microsoft.com/office/drawing/2014/main" id="{C09C0D94-6E1F-CC0B-AD1D-E72262C9915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7105" y="416754"/>
            <a:ext cx="2484407" cy="4766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76719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>
            <a:alpha val="46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CuadroTexto 12"/>
          <p:cNvSpPr txBox="1"/>
          <p:nvPr/>
        </p:nvSpPr>
        <p:spPr>
          <a:xfrm>
            <a:off x="592732" y="1496145"/>
            <a:ext cx="31318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PE" b="1" dirty="0"/>
              <a:t>A. INNOVACIÓN TECNOLÓGICA</a:t>
            </a:r>
            <a:endParaRPr lang="es-PE" sz="1400" b="1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368417" y="4061743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ES"/>
          </a:p>
        </p:txBody>
      </p:sp>
      <p:graphicFrame>
        <p:nvGraphicFramePr>
          <p:cNvPr id="4" name="3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1577566"/>
              </p:ext>
            </p:extLst>
          </p:nvPr>
        </p:nvGraphicFramePr>
        <p:xfrm>
          <a:off x="680937" y="1899212"/>
          <a:ext cx="7859948" cy="446631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13197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02960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9836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42461">
                <a:tc rowSpan="3">
                  <a:txBody>
                    <a:bodyPr/>
                    <a:lstStyle/>
                    <a:p>
                      <a:pPr marL="67945" marR="67310">
                        <a:spcBef>
                          <a:spcPts val="365"/>
                        </a:spcBef>
                        <a:spcAft>
                          <a:spcPts val="0"/>
                        </a:spcAft>
                      </a:pPr>
                      <a:r>
                        <a:rPr lang="es-PE" sz="1200" b="1" dirty="0">
                          <a:effectLst/>
                        </a:rPr>
                        <a:t>La propuesta incorpora una innovación para el proceso de producción de artesanías en: </a:t>
                      </a:r>
                    </a:p>
                    <a:p>
                      <a:pPr marL="67945" marR="67310">
                        <a:spcBef>
                          <a:spcPts val="365"/>
                        </a:spcBef>
                        <a:spcAft>
                          <a:spcPts val="0"/>
                        </a:spcAft>
                      </a:pPr>
                      <a:r>
                        <a:rPr lang="es-PE" sz="900" dirty="0">
                          <a:effectLst/>
                        </a:rPr>
                        <a:t>(Puede marcar más de uno si corresponde)</a:t>
                      </a:r>
                      <a:endParaRPr lang="es-PE" sz="900" dirty="0">
                        <a:effectLst/>
                        <a:latin typeface="Liberation Sans Narrow"/>
                        <a:ea typeface="Liberation Sans Narrow"/>
                        <a:cs typeface="Liberation Sans Narrow"/>
                      </a:endParaRP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3815" marR="26670">
                        <a:spcAft>
                          <a:spcPts val="0"/>
                        </a:spcAft>
                      </a:pPr>
                      <a:r>
                        <a:rPr lang="es-PE" sz="1200" b="1" dirty="0">
                          <a:effectLst/>
                        </a:rPr>
                        <a:t>Equipos y/o herramientas</a:t>
                      </a:r>
                    </a:p>
                    <a:p>
                      <a:pPr marL="43815" marR="26670">
                        <a:spcAft>
                          <a:spcPts val="0"/>
                        </a:spcAft>
                      </a:pPr>
                      <a:r>
                        <a:rPr lang="es-PE" sz="1200" dirty="0">
                          <a:effectLst/>
                        </a:rPr>
                        <a:t>Nuevos o mejoras de máquinas y/o herramientas</a:t>
                      </a:r>
                      <a:endParaRPr lang="es-PE" sz="1200" dirty="0">
                        <a:effectLst/>
                        <a:latin typeface="Liberation Sans Narrow"/>
                        <a:ea typeface="Liberation Sans Narrow"/>
                        <a:cs typeface="Liberation Sans Narrow"/>
                      </a:endParaRP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PE" sz="1200" dirty="0">
                          <a:effectLst/>
                        </a:rPr>
                        <a:t> </a:t>
                      </a:r>
                      <a:endParaRPr lang="es-PE" sz="1200" dirty="0">
                        <a:effectLst/>
                        <a:latin typeface="Liberation Sans Narrow"/>
                        <a:ea typeface="Liberation Sans Narrow"/>
                        <a:cs typeface="Liberation Sans Narrow"/>
                      </a:endParaRP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42461">
                <a:tc vMerge="1"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3815" marR="26670">
                        <a:spcAft>
                          <a:spcPts val="0"/>
                        </a:spcAft>
                      </a:pPr>
                      <a:r>
                        <a:rPr lang="es-PE" sz="1200" b="1" dirty="0">
                          <a:effectLst/>
                        </a:rPr>
                        <a:t>Técnica</a:t>
                      </a:r>
                    </a:p>
                    <a:p>
                      <a:pPr marL="43815" marR="26670">
                        <a:spcAft>
                          <a:spcPts val="0"/>
                        </a:spcAft>
                      </a:pPr>
                      <a:r>
                        <a:rPr lang="es-PE" sz="1200" dirty="0">
                          <a:effectLst/>
                        </a:rPr>
                        <a:t>Nueva o mejora significativa en técnicas productivas</a:t>
                      </a:r>
                      <a:endParaRPr lang="es-PE" sz="1200" dirty="0">
                        <a:effectLst/>
                        <a:latin typeface="Liberation Sans Narrow"/>
                        <a:ea typeface="Liberation Sans Narrow"/>
                        <a:cs typeface="Liberation Sans Narrow"/>
                      </a:endParaRP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PE" sz="1200" dirty="0">
                          <a:effectLst/>
                        </a:rPr>
                        <a:t> </a:t>
                      </a:r>
                      <a:endParaRPr lang="es-PE" sz="1200" dirty="0">
                        <a:effectLst/>
                        <a:latin typeface="Liberation Sans Narrow"/>
                        <a:ea typeface="Liberation Sans Narrow"/>
                        <a:cs typeface="Liberation Sans Narrow"/>
                      </a:endParaRP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42462">
                <a:tc vMerge="1"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3815" marR="26670">
                        <a:spcAft>
                          <a:spcPts val="0"/>
                        </a:spcAft>
                      </a:pPr>
                      <a:r>
                        <a:rPr lang="es-PE" sz="1200" b="1" dirty="0">
                          <a:effectLst/>
                        </a:rPr>
                        <a:t>Insumos </a:t>
                      </a:r>
                    </a:p>
                    <a:p>
                      <a:pPr marL="43815" marR="26670">
                        <a:spcAft>
                          <a:spcPts val="0"/>
                        </a:spcAft>
                      </a:pPr>
                      <a:r>
                        <a:rPr lang="es-PE" sz="1200" dirty="0">
                          <a:effectLst/>
                        </a:rPr>
                        <a:t>Incorporación o mejora de materiales </a:t>
                      </a:r>
                      <a:endParaRPr lang="es-PE" sz="1200" dirty="0">
                        <a:effectLst/>
                        <a:latin typeface="Liberation Sans Narrow"/>
                        <a:ea typeface="Liberation Sans Narrow"/>
                        <a:cs typeface="Liberation Sans Narrow"/>
                      </a:endParaRP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PE" sz="1200" dirty="0">
                          <a:effectLst/>
                        </a:rPr>
                        <a:t> </a:t>
                      </a:r>
                      <a:endParaRPr lang="es-PE" sz="1200" dirty="0">
                        <a:effectLst/>
                        <a:latin typeface="Liberation Sans Narrow"/>
                        <a:ea typeface="Liberation Sans Narrow"/>
                        <a:cs typeface="Liberation Sans Narrow"/>
                      </a:endParaRP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54024">
                <a:tc gridSpan="3">
                  <a:txBody>
                    <a:bodyPr/>
                    <a:lstStyle/>
                    <a:p>
                      <a:pPr marL="43815" marR="26670">
                        <a:spcAft>
                          <a:spcPts val="0"/>
                        </a:spcAft>
                      </a:pPr>
                      <a:r>
                        <a:rPr lang="es-PE" sz="1200" b="1" dirty="0">
                          <a:effectLst/>
                        </a:rPr>
                        <a:t>Descripción de la innovación</a:t>
                      </a:r>
                      <a:endParaRPr lang="es-PE" sz="1200" b="1" dirty="0">
                        <a:effectLst/>
                        <a:latin typeface="Liberation Sans Narrow"/>
                        <a:ea typeface="Liberation Sans Narrow"/>
                        <a:cs typeface="Liberation Sans Narrow"/>
                      </a:endParaRP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442453">
                <a:tc>
                  <a:txBody>
                    <a:bodyPr/>
                    <a:lstStyle/>
                    <a:p>
                      <a:pPr marL="43815" marR="26670">
                        <a:spcAft>
                          <a:spcPts val="0"/>
                        </a:spcAft>
                      </a:pPr>
                      <a:r>
                        <a:rPr lang="es-PE" sz="1200" b="1" dirty="0">
                          <a:effectLst/>
                        </a:rPr>
                        <a:t>¿Cuál es y cómo funciona la innovación?</a:t>
                      </a:r>
                      <a:endParaRPr lang="es-PE" sz="1200" b="1" dirty="0">
                        <a:effectLst/>
                        <a:latin typeface="Liberation Sans Narrow"/>
                        <a:ea typeface="Liberation Sans Narrow"/>
                        <a:cs typeface="Liberation Sans Narrow"/>
                      </a:endParaRP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87313" marR="90170" indent="0" algn="just">
                        <a:spcBef>
                          <a:spcPts val="880"/>
                        </a:spcBef>
                        <a:spcAft>
                          <a:spcPts val="0"/>
                        </a:spcAft>
                      </a:pPr>
                      <a:r>
                        <a:rPr lang="es-PE" sz="1200" i="1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</a:rPr>
                        <a:t>Describa detalladamente en que consiste la innovación y cómo funciona para la mejora del proceso de producción de artesanías.</a:t>
                      </a:r>
                    </a:p>
                    <a:p>
                      <a:pPr marL="87313" marR="90170" indent="0" algn="just">
                        <a:spcBef>
                          <a:spcPts val="880"/>
                        </a:spcBef>
                        <a:spcAft>
                          <a:spcPts val="0"/>
                        </a:spcAft>
                      </a:pPr>
                      <a:r>
                        <a:rPr lang="es-PE" sz="1200" i="1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</a:rPr>
                        <a:t>(Máximo de 100 palabras)</a:t>
                      </a:r>
                      <a:endParaRPr lang="es-PE" sz="1200" i="1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effectLst/>
                        <a:latin typeface="Liberation Sans Narrow"/>
                        <a:ea typeface="Liberation Sans Narrow"/>
                        <a:cs typeface="Liberation Sans Narrow"/>
                      </a:endParaRP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442453">
                <a:tc>
                  <a:txBody>
                    <a:bodyPr/>
                    <a:lstStyle/>
                    <a:p>
                      <a:pPr marL="43815" marR="26670">
                        <a:spcAft>
                          <a:spcPts val="0"/>
                        </a:spcAft>
                      </a:pPr>
                      <a:r>
                        <a:rPr lang="es-PE" sz="1200" b="1" dirty="0">
                          <a:effectLst/>
                        </a:rPr>
                        <a:t>¿Qué necesidad soluciona u oportunidad atiende la innovación?</a:t>
                      </a:r>
                      <a:endParaRPr lang="es-PE" sz="1200" b="1" dirty="0">
                        <a:effectLst/>
                        <a:latin typeface="Liberation Sans Narrow"/>
                        <a:ea typeface="Liberation Sans Narrow"/>
                        <a:cs typeface="Liberation Sans Narrow"/>
                      </a:endParaRP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87313" marR="90170" indent="0" algn="just">
                        <a:spcAft>
                          <a:spcPts val="0"/>
                        </a:spcAft>
                      </a:pPr>
                      <a:r>
                        <a:rPr lang="es-PE" sz="1200" i="1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</a:rPr>
                        <a:t>Teniendo como guía las siguientes preguntas, describa brevemente:</a:t>
                      </a:r>
                    </a:p>
                    <a:p>
                      <a:pPr marL="263525" marR="90170" lvl="0" indent="-176213" algn="just">
                        <a:spcAft>
                          <a:spcPts val="0"/>
                        </a:spcAft>
                        <a:buClr>
                          <a:srgbClr val="7F7F7F"/>
                        </a:buClr>
                        <a:buFont typeface="Arial" panose="020B0604020202020204" pitchFamily="34" charset="0"/>
                        <a:buChar char="•"/>
                      </a:pPr>
                      <a:r>
                        <a:rPr lang="es-PE" sz="1200" i="1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</a:rPr>
                        <a:t>¿Soluciona un problema en el proceso de producción?</a:t>
                      </a:r>
                    </a:p>
                    <a:p>
                      <a:pPr marL="263525" marR="90170" lvl="0" indent="-176213" algn="just">
                        <a:spcAft>
                          <a:spcPts val="0"/>
                        </a:spcAft>
                        <a:buClr>
                          <a:srgbClr val="7F7F7F"/>
                        </a:buClr>
                        <a:buFont typeface="Arial" panose="020B0604020202020204" pitchFamily="34" charset="0"/>
                        <a:buChar char="•"/>
                      </a:pPr>
                      <a:r>
                        <a:rPr lang="es-PE" sz="1200" i="1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</a:rPr>
                        <a:t>¿Aprovecha alguna oportunidad para incrementar la capacidad de producción, la calidad del producto?</a:t>
                      </a:r>
                    </a:p>
                    <a:p>
                      <a:pPr marL="263525" marR="90170" lvl="0" indent="-176213" algn="just">
                        <a:spcAft>
                          <a:spcPts val="0"/>
                        </a:spcAft>
                        <a:buClr>
                          <a:srgbClr val="7F7F7F"/>
                        </a:buClr>
                        <a:buFont typeface="Arial" panose="020B0604020202020204" pitchFamily="34" charset="0"/>
                        <a:buChar char="•"/>
                      </a:pPr>
                      <a:r>
                        <a:rPr lang="es-PE" sz="1200" i="1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</a:rPr>
                        <a:t>¿Qué otros aspectos justifican la decisión de desarrollar la innovación?</a:t>
                      </a:r>
                    </a:p>
                    <a:p>
                      <a:pPr marL="87313" marR="90170" indent="0" algn="just">
                        <a:spcAft>
                          <a:spcPts val="0"/>
                        </a:spcAft>
                      </a:pPr>
                      <a:r>
                        <a:rPr lang="es-PE" sz="1200" i="1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</a:rPr>
                        <a:t>(Máximo de 100 palabras)</a:t>
                      </a:r>
                      <a:endParaRPr lang="es-PE" sz="1200" i="1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effectLst/>
                        <a:latin typeface="Liberation Sans Narrow"/>
                        <a:ea typeface="Liberation Sans Narrow"/>
                        <a:cs typeface="Liberation Sans Narrow"/>
                      </a:endParaRP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11" name="CuadroTexto 16"/>
          <p:cNvSpPr txBox="1"/>
          <p:nvPr/>
        </p:nvSpPr>
        <p:spPr>
          <a:xfrm>
            <a:off x="553603" y="965432"/>
            <a:ext cx="347325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s-PE" sz="2400" b="1" dirty="0"/>
              <a:t>PROCESOS PRODUCTIVOS</a:t>
            </a:r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E04E1C73-A0D4-BE19-1106-C19248256295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92490" y="64640"/>
            <a:ext cx="2099421" cy="1180924"/>
          </a:xfrm>
          <a:prstGeom prst="rect">
            <a:avLst/>
          </a:prstGeom>
        </p:spPr>
      </p:pic>
      <p:pic>
        <p:nvPicPr>
          <p:cNvPr id="8" name="Imagen 7">
            <a:extLst>
              <a:ext uri="{FF2B5EF4-FFF2-40B4-BE49-F238E27FC236}">
                <a16:creationId xmlns:a16="http://schemas.microsoft.com/office/drawing/2014/main" id="{6F463D83-55A6-7F9A-5E82-5234588B044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7105" y="416754"/>
            <a:ext cx="2484407" cy="4766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44124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12"/>
          <p:cNvSpPr txBox="1"/>
          <p:nvPr/>
        </p:nvSpPr>
        <p:spPr>
          <a:xfrm>
            <a:off x="592732" y="1526967"/>
            <a:ext cx="20521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PE" b="1" dirty="0"/>
              <a:t>B. PRODUCTIVIDAD</a:t>
            </a:r>
            <a:endParaRPr lang="es-PE" sz="1400" b="1" dirty="0">
              <a:solidFill>
                <a:schemeClr val="bg1">
                  <a:lumMod val="75000"/>
                </a:schemeClr>
              </a:solidFill>
            </a:endParaRPr>
          </a:p>
        </p:txBody>
      </p:sp>
      <p:graphicFrame>
        <p:nvGraphicFramePr>
          <p:cNvPr id="6" name="5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52263302"/>
              </p:ext>
            </p:extLst>
          </p:nvPr>
        </p:nvGraphicFramePr>
        <p:xfrm>
          <a:off x="690665" y="1904146"/>
          <a:ext cx="7889132" cy="273659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85210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9955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43746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23602">
                <a:tc gridSpan="2">
                  <a:txBody>
                    <a:bodyPr/>
                    <a:lstStyle/>
                    <a:p>
                      <a:pPr marL="43180" marR="76835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s-PE" sz="1200" b="1" dirty="0">
                          <a:effectLst/>
                        </a:rPr>
                        <a:t>La innovación</a:t>
                      </a:r>
                    </a:p>
                    <a:p>
                      <a:pPr marL="43180" marR="76835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s-PE" sz="900" b="1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</a:rPr>
                        <a:t>(Puede marcar más de una opción)</a:t>
                      </a:r>
                      <a:endParaRPr lang="es-PE" sz="900" b="1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effectLst/>
                        <a:latin typeface="Liberation Sans Narrow"/>
                        <a:ea typeface="Liberation Sans Narrow"/>
                        <a:cs typeface="Liberation Sans Narrow"/>
                      </a:endParaRP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PE" sz="1200" b="1" dirty="0">
                          <a:effectLst/>
                        </a:rPr>
                        <a:t>Sustente cómo y cuánto</a:t>
                      </a:r>
                      <a:endParaRPr lang="es-PE" sz="1200" b="1" dirty="0">
                        <a:effectLst/>
                        <a:latin typeface="Liberation Sans Narrow"/>
                        <a:ea typeface="Liberation Sans Narrow"/>
                        <a:cs typeface="Liberation Sans Narrow"/>
                      </a:endParaRP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74567">
                <a:tc>
                  <a:txBody>
                    <a:bodyPr/>
                    <a:lstStyle/>
                    <a:p>
                      <a:pPr marL="43180" marR="76835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s-PE" sz="1200" b="1" dirty="0">
                          <a:effectLst/>
                        </a:rPr>
                        <a:t>¿Disminuye el tiempo en la producción?</a:t>
                      </a:r>
                      <a:endParaRPr lang="es-PE" sz="1200" b="1" dirty="0">
                        <a:effectLst/>
                        <a:latin typeface="Liberation Sans Narrow"/>
                        <a:ea typeface="Liberation Sans Narrow"/>
                        <a:cs typeface="Liberation Sans Narrow"/>
                      </a:endParaRP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0170" marR="173355" algn="ctr">
                        <a:spcAft>
                          <a:spcPts val="0"/>
                        </a:spcAft>
                      </a:pPr>
                      <a:r>
                        <a:rPr lang="es-PE" sz="1200" dirty="0">
                          <a:effectLst/>
                        </a:rPr>
                        <a:t> </a:t>
                      </a:r>
                      <a:endParaRPr lang="es-PE" sz="1200" dirty="0">
                        <a:effectLst/>
                        <a:latin typeface="Liberation Sans Narrow"/>
                        <a:ea typeface="Liberation Sans Narrow"/>
                        <a:cs typeface="Liberation Sans Narrow"/>
                      </a:endParaRP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90488" marR="90170" indent="0" algn="just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s-PE" sz="1200" i="1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Detalle cómo y cuánto disminuye el tiempo para producir un producto, se puede producir más productos en el mismo tiempo.</a:t>
                      </a:r>
                    </a:p>
                    <a:p>
                      <a:pPr marL="90488" marR="90170" indent="0" algn="just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s-PE" sz="1200" i="1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(Máximo de 50 palabras)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74567">
                <a:tc>
                  <a:txBody>
                    <a:bodyPr/>
                    <a:lstStyle/>
                    <a:p>
                      <a:pPr marL="43180" marR="76835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s-PE" sz="1200" b="1" dirty="0">
                          <a:effectLst/>
                        </a:rPr>
                        <a:t>¿Disminuye el uso de recursos en la producción?</a:t>
                      </a:r>
                      <a:endParaRPr lang="es-PE" sz="1200" b="1" dirty="0">
                        <a:effectLst/>
                        <a:latin typeface="Liberation Sans Narrow"/>
                        <a:ea typeface="Liberation Sans Narrow"/>
                        <a:cs typeface="Liberation Sans Narrow"/>
                      </a:endParaRP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0170" marR="173355" algn="ctr">
                        <a:spcAft>
                          <a:spcPts val="0"/>
                        </a:spcAft>
                      </a:pPr>
                      <a:r>
                        <a:rPr lang="es-PE" sz="1200" dirty="0">
                          <a:effectLst/>
                        </a:rPr>
                        <a:t> </a:t>
                      </a:r>
                      <a:endParaRPr lang="es-PE" sz="1200" dirty="0">
                        <a:effectLst/>
                        <a:latin typeface="Liberation Sans Narrow"/>
                        <a:ea typeface="Liberation Sans Narrow"/>
                        <a:cs typeface="Liberation Sans Narrow"/>
                      </a:endParaRP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90488" marR="90170" indent="0" algn="just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s-PE" sz="1200" i="1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Detalle cómo y cuánto disminuye el uso de recursos (humanos, materias primas, tecnologías, reducción/utilización de mermas) para la producción de un producto.</a:t>
                      </a:r>
                    </a:p>
                    <a:p>
                      <a:pPr marL="90488" marR="90170" indent="0" algn="just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s-PE" sz="1200" i="1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(Máximo de 50 palabras)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42024">
                <a:tc>
                  <a:txBody>
                    <a:bodyPr/>
                    <a:lstStyle/>
                    <a:p>
                      <a:pPr marL="43180" marR="76835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s-PE" sz="1200" b="1" dirty="0">
                          <a:effectLst/>
                        </a:rPr>
                        <a:t>Otros, precise:</a:t>
                      </a:r>
                    </a:p>
                    <a:p>
                      <a:pPr marL="43180" marR="76835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endParaRPr lang="es-PE" sz="1200" b="1" dirty="0">
                        <a:effectLst/>
                      </a:endParaRP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0170" marR="173355" algn="ctr">
                        <a:spcAft>
                          <a:spcPts val="0"/>
                        </a:spcAft>
                      </a:pPr>
                      <a:r>
                        <a:rPr lang="es-PE" sz="1200" dirty="0">
                          <a:effectLst/>
                        </a:rPr>
                        <a:t> </a:t>
                      </a:r>
                      <a:endParaRPr lang="es-PE" sz="1200" dirty="0">
                        <a:effectLst/>
                        <a:latin typeface="Liberation Sans Narrow"/>
                        <a:ea typeface="Liberation Sans Narrow"/>
                        <a:cs typeface="Liberation Sans Narrow"/>
                      </a:endParaRP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43815" marR="90170" algn="just">
                        <a:spcAft>
                          <a:spcPts val="0"/>
                        </a:spcAft>
                      </a:pPr>
                      <a:r>
                        <a:rPr lang="es-PE" sz="1200" i="1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7" name="CuadroTexto 12"/>
          <p:cNvSpPr txBox="1"/>
          <p:nvPr/>
        </p:nvSpPr>
        <p:spPr>
          <a:xfrm>
            <a:off x="595184" y="4763037"/>
            <a:ext cx="12661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PE" b="1" dirty="0"/>
              <a:t>C. CALIDAD</a:t>
            </a:r>
            <a:endParaRPr lang="es-PE" sz="1400" b="1" dirty="0">
              <a:solidFill>
                <a:schemeClr val="bg1">
                  <a:lumMod val="75000"/>
                </a:schemeClr>
              </a:solidFill>
            </a:endParaRPr>
          </a:p>
        </p:txBody>
      </p:sp>
      <p:graphicFrame>
        <p:nvGraphicFramePr>
          <p:cNvPr id="8" name="7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92082977"/>
              </p:ext>
            </p:extLst>
          </p:nvPr>
        </p:nvGraphicFramePr>
        <p:xfrm>
          <a:off x="693117" y="5140216"/>
          <a:ext cx="7889132" cy="125150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85210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03702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251509">
                <a:tc>
                  <a:txBody>
                    <a:bodyPr/>
                    <a:lstStyle/>
                    <a:p>
                      <a:pPr marL="43815" marR="63500">
                        <a:spcAft>
                          <a:spcPts val="0"/>
                        </a:spcAft>
                      </a:pPr>
                      <a:r>
                        <a:rPr lang="es-PE" sz="12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¿Se mejora la calidad de los productos finales?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3815" marR="90170" algn="just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s-PE" sz="1200" i="1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Describir en qué medida ha mejora la calidad de los productos finales desarrollados gracias a la innovación aplicada al proceso productivo artesanal.</a:t>
                      </a:r>
                    </a:p>
                    <a:p>
                      <a:pPr marL="43815" marR="90170" algn="just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s-PE" sz="1200" i="1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 recomienda detallar la situación inicial y la situación luego de implementada la innovación en términos de cumplimientos de requerimientos de calidad de los productos.</a:t>
                      </a:r>
                    </a:p>
                    <a:p>
                      <a:pPr marL="43815" marR="90170" algn="just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s-PE" sz="1200" i="1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(Se recomienda un máximo de 50 palabras)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1" name="CuadroTexto 16"/>
          <p:cNvSpPr txBox="1"/>
          <p:nvPr/>
        </p:nvSpPr>
        <p:spPr>
          <a:xfrm>
            <a:off x="553603" y="965432"/>
            <a:ext cx="347325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s-PE" sz="2400" b="1" dirty="0"/>
              <a:t>PROCESOS PRODUCTIVOS</a:t>
            </a:r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DE0E09D7-EF2F-720B-D7EE-567328CC1DC7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92490" y="64640"/>
            <a:ext cx="2099421" cy="1180924"/>
          </a:xfrm>
          <a:prstGeom prst="rect">
            <a:avLst/>
          </a:prstGeom>
        </p:spPr>
      </p:pic>
      <p:pic>
        <p:nvPicPr>
          <p:cNvPr id="10" name="Imagen 9">
            <a:extLst>
              <a:ext uri="{FF2B5EF4-FFF2-40B4-BE49-F238E27FC236}">
                <a16:creationId xmlns:a16="http://schemas.microsoft.com/office/drawing/2014/main" id="{D594ECB0-C786-3543-3FF7-975A5FAACE1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7105" y="416754"/>
            <a:ext cx="2484407" cy="4766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81262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12"/>
          <p:cNvSpPr txBox="1"/>
          <p:nvPr/>
        </p:nvSpPr>
        <p:spPr>
          <a:xfrm>
            <a:off x="592732" y="1639981"/>
            <a:ext cx="20250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PE" b="1" dirty="0"/>
              <a:t>D. SOSTENIBILIDAD</a:t>
            </a:r>
            <a:endParaRPr lang="es-PE" sz="1400" b="1" dirty="0">
              <a:solidFill>
                <a:schemeClr val="bg1">
                  <a:lumMod val="75000"/>
                </a:schemeClr>
              </a:solidFill>
            </a:endParaRPr>
          </a:p>
        </p:txBody>
      </p:sp>
      <p:graphicFrame>
        <p:nvGraphicFramePr>
          <p:cNvPr id="6" name="5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02685472"/>
              </p:ext>
            </p:extLst>
          </p:nvPr>
        </p:nvGraphicFramePr>
        <p:xfrm>
          <a:off x="690665" y="2017160"/>
          <a:ext cx="7889132" cy="427622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85210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9955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43746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25931">
                <a:tc gridSpan="2">
                  <a:txBody>
                    <a:bodyPr/>
                    <a:lstStyle/>
                    <a:p>
                      <a:pPr marL="43180" marR="76835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s-PE" sz="1200" b="1" dirty="0">
                          <a:effectLst/>
                        </a:rPr>
                        <a:t>La innovación es sostenible</a:t>
                      </a:r>
                    </a:p>
                    <a:p>
                      <a:pPr marL="43180" marR="76835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s-PE" sz="900" b="1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</a:rPr>
                        <a:t>(Puede marcar más de una opción)</a:t>
                      </a:r>
                      <a:endParaRPr lang="es-PE" sz="900" b="1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effectLst/>
                        <a:latin typeface="Liberation Sans Narrow"/>
                        <a:ea typeface="Liberation Sans Narrow"/>
                        <a:cs typeface="Liberation Sans Narrow"/>
                      </a:endParaRP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PE" sz="1200" b="1" dirty="0">
                          <a:effectLst/>
                        </a:rPr>
                        <a:t>Sustente por qué</a:t>
                      </a:r>
                      <a:endParaRPr lang="es-PE" sz="1200" b="1" dirty="0">
                        <a:effectLst/>
                        <a:latin typeface="Liberation Sans Narrow"/>
                        <a:ea typeface="Liberation Sans Narrow"/>
                        <a:cs typeface="Liberation Sans Narrow"/>
                      </a:endParaRP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62573">
                <a:tc>
                  <a:txBody>
                    <a:bodyPr/>
                    <a:lstStyle/>
                    <a:p>
                      <a:pPr marL="43180" marR="76835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s-PE" sz="12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Económicamente 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0170" marR="173355" algn="ctr">
                        <a:spcAft>
                          <a:spcPts val="0"/>
                        </a:spcAft>
                      </a:pPr>
                      <a:r>
                        <a:rPr lang="es-PE" sz="1200" dirty="0">
                          <a:effectLst/>
                        </a:rPr>
                        <a:t> </a:t>
                      </a:r>
                      <a:endParaRPr lang="es-PE" sz="1200" dirty="0">
                        <a:effectLst/>
                        <a:latin typeface="Liberation Sans Narrow"/>
                        <a:ea typeface="Liberation Sans Narrow"/>
                        <a:cs typeface="Liberation Sans Narrow"/>
                      </a:endParaRP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43815" marR="90170" algn="just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s-PE" sz="1200" i="1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Según corresponda, detalle cómo la mejora del proceso genera:</a:t>
                      </a:r>
                    </a:p>
                    <a:p>
                      <a:pPr marL="273050" lvl="0" indent="-185738">
                        <a:spcAft>
                          <a:spcPts val="0"/>
                        </a:spcAft>
                        <a:buClr>
                          <a:srgbClr val="BEBEBE"/>
                        </a:buClr>
                        <a:buSzPts val="900"/>
                        <a:buFont typeface="Wingdings"/>
                        <a:buChar char=""/>
                        <a:tabLst>
                          <a:tab pos="269875" algn="l"/>
                        </a:tabLst>
                      </a:pPr>
                      <a:r>
                        <a:rPr lang="es-PE" sz="1200" i="1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Mayor rentabilidad e ingresos para los artesanos,</a:t>
                      </a:r>
                    </a:p>
                    <a:p>
                      <a:pPr marL="273050" lvl="0" indent="-185738">
                        <a:spcAft>
                          <a:spcPts val="0"/>
                        </a:spcAft>
                        <a:buClr>
                          <a:srgbClr val="BEBEBE"/>
                        </a:buClr>
                        <a:buSzPts val="900"/>
                        <a:buFont typeface="Wingdings"/>
                        <a:buChar char=""/>
                        <a:tabLst>
                          <a:tab pos="269875" algn="l"/>
                        </a:tabLst>
                      </a:pPr>
                      <a:r>
                        <a:rPr lang="es-PE" sz="1200" i="1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Mejores condiciones de empleabilidad o comercio justo,</a:t>
                      </a:r>
                    </a:p>
                    <a:p>
                      <a:pPr marL="273050" lvl="0" indent="-185738">
                        <a:spcAft>
                          <a:spcPts val="0"/>
                        </a:spcAft>
                        <a:buClr>
                          <a:srgbClr val="BEBEBE"/>
                        </a:buClr>
                        <a:buSzPts val="900"/>
                        <a:buFont typeface="Wingdings"/>
                        <a:buChar char=""/>
                        <a:tabLst>
                          <a:tab pos="269875" algn="l"/>
                        </a:tabLst>
                      </a:pPr>
                      <a:r>
                        <a:rPr lang="es-PE" sz="1200" i="1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Reducción de desigualdades, entre otros.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62573">
                <a:tc>
                  <a:txBody>
                    <a:bodyPr/>
                    <a:lstStyle/>
                    <a:p>
                      <a:pPr marL="43180" marR="76835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s-PE" sz="12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Socialmente 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0170" marR="173355" algn="ctr">
                        <a:spcAft>
                          <a:spcPts val="0"/>
                        </a:spcAft>
                      </a:pPr>
                      <a:r>
                        <a:rPr lang="es-PE" sz="1200" dirty="0">
                          <a:effectLst/>
                        </a:rPr>
                        <a:t> </a:t>
                      </a:r>
                      <a:endParaRPr lang="es-PE" sz="1200" dirty="0">
                        <a:effectLst/>
                        <a:latin typeface="Liberation Sans Narrow"/>
                        <a:ea typeface="Liberation Sans Narrow"/>
                        <a:cs typeface="Liberation Sans Narrow"/>
                      </a:endParaRP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43815" marR="90170" algn="just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s-PE" sz="1200" i="1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Según corresponda, detalle cómo la mejora del proceso genera:</a:t>
                      </a:r>
                    </a:p>
                    <a:p>
                      <a:pPr marL="273050" lvl="0" indent="-185738">
                        <a:spcAft>
                          <a:spcPts val="0"/>
                        </a:spcAft>
                        <a:buClr>
                          <a:srgbClr val="BEBEBE"/>
                        </a:buClr>
                        <a:buSzPts val="900"/>
                        <a:buFont typeface="Wingdings"/>
                        <a:buChar char=""/>
                        <a:tabLst>
                          <a:tab pos="273050" algn="l"/>
                        </a:tabLst>
                      </a:pPr>
                      <a:r>
                        <a:rPr lang="es-PE" sz="1200" i="1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Inclusión de grupos poblacionales excluidos, </a:t>
                      </a:r>
                    </a:p>
                    <a:p>
                      <a:pPr marL="273050" lvl="0" indent="-185738">
                        <a:spcAft>
                          <a:spcPts val="0"/>
                        </a:spcAft>
                        <a:buClr>
                          <a:srgbClr val="BEBEBE"/>
                        </a:buClr>
                        <a:buSzPts val="900"/>
                        <a:buFont typeface="Wingdings"/>
                        <a:buChar char=""/>
                        <a:tabLst>
                          <a:tab pos="273050" algn="l"/>
                        </a:tabLst>
                      </a:pPr>
                      <a:r>
                        <a:rPr lang="es-PE" sz="1200" i="1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Desarrollo de capacidades y/o igualdad de género,</a:t>
                      </a:r>
                    </a:p>
                    <a:p>
                      <a:pPr marL="273050" lvl="0" indent="-185738">
                        <a:spcAft>
                          <a:spcPts val="0"/>
                        </a:spcAft>
                        <a:buClr>
                          <a:srgbClr val="BEBEBE"/>
                        </a:buClr>
                        <a:buSzPts val="900"/>
                        <a:buFont typeface="Wingdings"/>
                        <a:buChar char=""/>
                        <a:tabLst>
                          <a:tab pos="273050" algn="l"/>
                        </a:tabLst>
                      </a:pPr>
                      <a:r>
                        <a:rPr lang="es-PE" sz="1200" i="1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Desarrollo e incorporación de buenas prácticas laborales, entre otros.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62573">
                <a:tc>
                  <a:txBody>
                    <a:bodyPr/>
                    <a:lstStyle/>
                    <a:p>
                      <a:pPr marL="43180" marR="76835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s-PE" sz="12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Medio ambientalmente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0170" marR="173355" algn="ctr">
                        <a:spcAft>
                          <a:spcPts val="0"/>
                        </a:spcAft>
                      </a:pPr>
                      <a:r>
                        <a:rPr lang="es-PE" sz="1200" dirty="0">
                          <a:effectLst/>
                        </a:rPr>
                        <a:t> </a:t>
                      </a:r>
                      <a:endParaRPr lang="es-PE" sz="1200" dirty="0">
                        <a:effectLst/>
                        <a:latin typeface="Liberation Sans Narrow"/>
                        <a:ea typeface="Liberation Sans Narrow"/>
                        <a:cs typeface="Liberation Sans Narrow"/>
                      </a:endParaRP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43815" marR="90170" algn="just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s-PE" sz="1200" i="1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Según corresponda, detalle cómo la mejora del proceso genera:</a:t>
                      </a:r>
                    </a:p>
                    <a:p>
                      <a:pPr marL="273050" lvl="0" indent="-185738">
                        <a:spcAft>
                          <a:spcPts val="0"/>
                        </a:spcAft>
                        <a:buClr>
                          <a:srgbClr val="BEBEBE"/>
                        </a:buClr>
                        <a:buSzPts val="900"/>
                        <a:buFont typeface="Wingdings"/>
                        <a:buChar char=""/>
                        <a:tabLst>
                          <a:tab pos="269875" algn="l"/>
                        </a:tabLst>
                      </a:pPr>
                      <a:r>
                        <a:rPr lang="es-PE" sz="1200" i="1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Consumo responsable de insumos y/o manejo de desechos,</a:t>
                      </a:r>
                    </a:p>
                    <a:p>
                      <a:pPr marL="273050" lvl="0" indent="-185738">
                        <a:spcAft>
                          <a:spcPts val="0"/>
                        </a:spcAft>
                        <a:buClr>
                          <a:srgbClr val="BEBEBE"/>
                        </a:buClr>
                        <a:buSzPts val="900"/>
                        <a:buFont typeface="Wingdings"/>
                        <a:buChar char=""/>
                        <a:tabLst>
                          <a:tab pos="269875" algn="l"/>
                        </a:tabLst>
                      </a:pPr>
                      <a:r>
                        <a:rPr lang="es-PE" sz="1200" i="1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Uso de energías no contaminantes,</a:t>
                      </a:r>
                    </a:p>
                    <a:p>
                      <a:pPr marL="273050" lvl="0" indent="-185738">
                        <a:spcAft>
                          <a:spcPts val="0"/>
                        </a:spcAft>
                        <a:buClr>
                          <a:srgbClr val="BEBEBE"/>
                        </a:buClr>
                        <a:buSzPts val="900"/>
                        <a:buFont typeface="Wingdings"/>
                        <a:buChar char=""/>
                        <a:tabLst>
                          <a:tab pos="269875" algn="l"/>
                        </a:tabLst>
                      </a:pPr>
                      <a:r>
                        <a:rPr lang="es-PE" sz="1200" i="1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Manejo de desechos y/o reutilización de los mismos.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962573">
                <a:tc>
                  <a:txBody>
                    <a:bodyPr/>
                    <a:lstStyle/>
                    <a:p>
                      <a:pPr marL="43180" marR="76835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PE" sz="12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Otros, precise:</a:t>
                      </a:r>
                    </a:p>
                    <a:p>
                      <a:pPr marL="43180" marR="76835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endParaRPr lang="es-PE" sz="12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0170" marR="173355" algn="ctr">
                        <a:spcAft>
                          <a:spcPts val="0"/>
                        </a:spcAft>
                      </a:pPr>
                      <a:endParaRPr lang="es-PE" sz="1200" dirty="0">
                        <a:effectLst/>
                        <a:latin typeface="Liberation Sans Narrow"/>
                        <a:ea typeface="Liberation Sans Narrow"/>
                        <a:cs typeface="Liberation Sans Narrow"/>
                      </a:endParaRP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273050" lvl="0" indent="-185738">
                        <a:spcAft>
                          <a:spcPts val="0"/>
                        </a:spcAft>
                        <a:buClr>
                          <a:srgbClr val="BEBEBE"/>
                        </a:buClr>
                        <a:buSzPts val="900"/>
                        <a:buFont typeface="Wingdings"/>
                        <a:buChar char=""/>
                        <a:tabLst>
                          <a:tab pos="269875" algn="l"/>
                        </a:tabLst>
                      </a:pPr>
                      <a:endParaRPr lang="es-PE" sz="1200" i="1" kern="12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11" name="CuadroTexto 16"/>
          <p:cNvSpPr txBox="1"/>
          <p:nvPr/>
        </p:nvSpPr>
        <p:spPr>
          <a:xfrm>
            <a:off x="553603" y="965432"/>
            <a:ext cx="347325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s-PE" sz="2400" b="1" dirty="0"/>
              <a:t>PROCESOS PRODUCTIVOS</a:t>
            </a:r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FF264421-7A34-64C8-0FCF-1C98AF49C6F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92490" y="64640"/>
            <a:ext cx="2099421" cy="1180924"/>
          </a:xfrm>
          <a:prstGeom prst="rect">
            <a:avLst/>
          </a:prstGeom>
        </p:spPr>
      </p:pic>
      <p:pic>
        <p:nvPicPr>
          <p:cNvPr id="8" name="Imagen 7">
            <a:extLst>
              <a:ext uri="{FF2B5EF4-FFF2-40B4-BE49-F238E27FC236}">
                <a16:creationId xmlns:a16="http://schemas.microsoft.com/office/drawing/2014/main" id="{05362860-AB42-17E5-234C-EBAE75ED828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7105" y="416754"/>
            <a:ext cx="2484407" cy="4766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75486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12"/>
          <p:cNvSpPr txBox="1"/>
          <p:nvPr/>
        </p:nvSpPr>
        <p:spPr>
          <a:xfrm>
            <a:off x="592732" y="1783817"/>
            <a:ext cx="19714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PE" b="1" dirty="0"/>
              <a:t>E. REPLICABILIDAD</a:t>
            </a:r>
            <a:endParaRPr lang="es-PE" sz="1400" b="1" dirty="0">
              <a:solidFill>
                <a:schemeClr val="bg1">
                  <a:lumMod val="75000"/>
                </a:schemeClr>
              </a:solidFill>
            </a:endParaRPr>
          </a:p>
        </p:txBody>
      </p:sp>
      <p:graphicFrame>
        <p:nvGraphicFramePr>
          <p:cNvPr id="6" name="5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98646921"/>
              </p:ext>
            </p:extLst>
          </p:nvPr>
        </p:nvGraphicFramePr>
        <p:xfrm>
          <a:off x="690665" y="2160996"/>
          <a:ext cx="7889132" cy="348460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85210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9955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43746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25931">
                <a:tc gridSpan="2">
                  <a:txBody>
                    <a:bodyPr/>
                    <a:lstStyle/>
                    <a:p>
                      <a:pPr marL="43180" marR="76835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s-PE" sz="1200" b="1" dirty="0">
                          <a:effectLst/>
                        </a:rPr>
                        <a:t>La innovación es replicable por:</a:t>
                      </a:r>
                    </a:p>
                    <a:p>
                      <a:pPr marL="43180" marR="76835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s-PE" sz="900" b="1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</a:rPr>
                        <a:t>(Puede marcar más de una opción)</a:t>
                      </a:r>
                      <a:endParaRPr lang="es-PE" sz="900" b="1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effectLst/>
                        <a:latin typeface="Liberation Sans Narrow"/>
                        <a:ea typeface="Liberation Sans Narrow"/>
                        <a:cs typeface="Liberation Sans Narrow"/>
                      </a:endParaRP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PE" sz="1200" b="1" dirty="0">
                          <a:effectLst/>
                        </a:rPr>
                        <a:t>Sustente por qué</a:t>
                      </a:r>
                      <a:endParaRPr lang="es-PE" sz="1200" b="1" dirty="0">
                        <a:effectLst/>
                        <a:latin typeface="Liberation Sans Narrow"/>
                        <a:ea typeface="Liberation Sans Narrow"/>
                        <a:cs typeface="Liberation Sans Narrow"/>
                      </a:endParaRP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19557">
                <a:tc>
                  <a:txBody>
                    <a:bodyPr/>
                    <a:lstStyle/>
                    <a:p>
                      <a:pPr marL="43180" marR="76835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s-PE" sz="12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Necesidad  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0170" marR="173355" algn="ctr">
                        <a:spcAft>
                          <a:spcPts val="0"/>
                        </a:spcAft>
                      </a:pPr>
                      <a:r>
                        <a:rPr lang="es-PE" sz="1200" dirty="0">
                          <a:effectLst/>
                        </a:rPr>
                        <a:t> </a:t>
                      </a:r>
                      <a:endParaRPr lang="es-PE" sz="1200" dirty="0">
                        <a:effectLst/>
                        <a:latin typeface="Liberation Sans Narrow"/>
                        <a:ea typeface="Liberation Sans Narrow"/>
                        <a:cs typeface="Liberation Sans Narrow"/>
                      </a:endParaRP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82550" marR="42545" lvl="0" indent="0" algn="just">
                        <a:spcAft>
                          <a:spcPts val="0"/>
                        </a:spcAft>
                        <a:buClr>
                          <a:srgbClr val="A6A6A6"/>
                        </a:buClr>
                        <a:buSzPts val="900"/>
                        <a:buFont typeface="Wingdings"/>
                        <a:buNone/>
                        <a:tabLst>
                          <a:tab pos="179705" algn="l"/>
                        </a:tabLst>
                      </a:pPr>
                      <a:r>
                        <a:rPr lang="es-PE" sz="1200" i="1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Otros actores en la cadena de valor de la artesanía requieren o desearían la innovación (desarrolle brevemente de corresponder).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19557">
                <a:tc>
                  <a:txBody>
                    <a:bodyPr/>
                    <a:lstStyle/>
                    <a:p>
                      <a:pPr marL="43180" marR="76835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s-PE" sz="12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Factibilidad técnica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0170" marR="173355" algn="ctr">
                        <a:spcAft>
                          <a:spcPts val="0"/>
                        </a:spcAft>
                      </a:pPr>
                      <a:r>
                        <a:rPr lang="es-PE" sz="1200" dirty="0">
                          <a:effectLst/>
                        </a:rPr>
                        <a:t> </a:t>
                      </a:r>
                      <a:endParaRPr lang="es-PE" sz="1200" dirty="0">
                        <a:effectLst/>
                        <a:latin typeface="Liberation Sans Narrow"/>
                        <a:ea typeface="Liberation Sans Narrow"/>
                        <a:cs typeface="Liberation Sans Narrow"/>
                      </a:endParaRP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82550" marR="42545" lvl="0" indent="0" algn="just">
                        <a:spcAft>
                          <a:spcPts val="0"/>
                        </a:spcAft>
                        <a:buClr>
                          <a:srgbClr val="A6A6A6"/>
                        </a:buClr>
                        <a:buSzPts val="900"/>
                        <a:buFont typeface="Wingdings"/>
                        <a:buNone/>
                        <a:tabLst>
                          <a:tab pos="179705" algn="l"/>
                        </a:tabLst>
                      </a:pPr>
                      <a:r>
                        <a:rPr lang="es-PE" sz="1200" i="1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Las tecnologías para su reproducción son accesibles en el medio y son fáciles de transferirse (desarrolle brevemente de corresponder).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19557">
                <a:tc>
                  <a:txBody>
                    <a:bodyPr/>
                    <a:lstStyle/>
                    <a:p>
                      <a:pPr marL="43180" marR="76835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s-PE" sz="12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Viabilidad económica 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0170" marR="173355" algn="ctr">
                        <a:spcAft>
                          <a:spcPts val="0"/>
                        </a:spcAft>
                      </a:pPr>
                      <a:r>
                        <a:rPr lang="es-PE" sz="1200" dirty="0">
                          <a:effectLst/>
                        </a:rPr>
                        <a:t> </a:t>
                      </a:r>
                      <a:endParaRPr lang="es-PE" sz="1200" dirty="0">
                        <a:effectLst/>
                        <a:latin typeface="Liberation Sans Narrow"/>
                        <a:ea typeface="Liberation Sans Narrow"/>
                        <a:cs typeface="Liberation Sans Narrow"/>
                      </a:endParaRP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82550" marR="42545" lvl="0" indent="0" algn="just">
                        <a:spcAft>
                          <a:spcPts val="0"/>
                        </a:spcAft>
                        <a:buClr>
                          <a:srgbClr val="A6A6A6"/>
                        </a:buClr>
                        <a:buSzPts val="900"/>
                        <a:buFont typeface="Wingdings"/>
                        <a:buNone/>
                        <a:tabLst>
                          <a:tab pos="179705" algn="l"/>
                        </a:tabLst>
                      </a:pPr>
                      <a:r>
                        <a:rPr lang="es-PE" sz="1200" i="1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Los costos  son  accesibles  a  los  actores  que  las  requieren  o  desearían (desarrolle brevemente de corresponder).  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9" name="CuadroTexto 16"/>
          <p:cNvSpPr txBox="1"/>
          <p:nvPr/>
        </p:nvSpPr>
        <p:spPr>
          <a:xfrm>
            <a:off x="553603" y="965432"/>
            <a:ext cx="347325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s-PE" sz="2400" b="1" dirty="0"/>
              <a:t>PROCESOS PRODUCTIVOS</a:t>
            </a:r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7849050F-3C7D-EBA3-6771-71E15F41630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92490" y="64640"/>
            <a:ext cx="2099421" cy="1180924"/>
          </a:xfrm>
          <a:prstGeom prst="rect">
            <a:avLst/>
          </a:prstGeom>
        </p:spPr>
      </p:pic>
      <p:pic>
        <p:nvPicPr>
          <p:cNvPr id="8" name="Imagen 7">
            <a:extLst>
              <a:ext uri="{FF2B5EF4-FFF2-40B4-BE49-F238E27FC236}">
                <a16:creationId xmlns:a16="http://schemas.microsoft.com/office/drawing/2014/main" id="{0E650D6F-665F-63D8-1624-B3F505F1FCF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7105" y="416754"/>
            <a:ext cx="2484407" cy="4766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66851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CuadroTexto 32"/>
          <p:cNvSpPr txBox="1"/>
          <p:nvPr/>
        </p:nvSpPr>
        <p:spPr>
          <a:xfrm>
            <a:off x="565927" y="1475248"/>
            <a:ext cx="38441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PE" b="1" dirty="0"/>
              <a:t>ESQUEMA DEL PROCESO INNOVADO </a:t>
            </a:r>
            <a:endParaRPr lang="es-PE" sz="1400" b="1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34" name="Rectángulo 33"/>
          <p:cNvSpPr/>
          <p:nvPr/>
        </p:nvSpPr>
        <p:spPr>
          <a:xfrm>
            <a:off x="686958" y="2234331"/>
            <a:ext cx="7837258" cy="4222731"/>
          </a:xfrm>
          <a:prstGeom prst="rect">
            <a:avLst/>
          </a:prstGeom>
          <a:noFill/>
          <a:ln w="12700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s-PE" dirty="0"/>
          </a:p>
        </p:txBody>
      </p:sp>
      <p:sp>
        <p:nvSpPr>
          <p:cNvPr id="21" name="CuadroTexto 20"/>
          <p:cNvSpPr txBox="1"/>
          <p:nvPr/>
        </p:nvSpPr>
        <p:spPr>
          <a:xfrm>
            <a:off x="565927" y="1776537"/>
            <a:ext cx="76883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200" dirty="0"/>
              <a:t>Organizar y ordenar gráficamente los pasos a seguir para implementar el proceso innovado. Puede usar la gráfica que más se ajuste a sus necesidades.</a:t>
            </a:r>
          </a:p>
        </p:txBody>
      </p:sp>
      <p:sp>
        <p:nvSpPr>
          <p:cNvPr id="9" name="CuadroTexto 16"/>
          <p:cNvSpPr txBox="1"/>
          <p:nvPr/>
        </p:nvSpPr>
        <p:spPr>
          <a:xfrm>
            <a:off x="553603" y="965432"/>
            <a:ext cx="347325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s-PE" sz="2400" b="1" dirty="0"/>
              <a:t>PROCESOS PRODUCTIVOS</a:t>
            </a:r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18D6CAD6-1025-CDC9-EB36-7EB243E9486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92490" y="64640"/>
            <a:ext cx="2099421" cy="1180924"/>
          </a:xfrm>
          <a:prstGeom prst="rect">
            <a:avLst/>
          </a:prstGeom>
        </p:spPr>
      </p:pic>
      <p:pic>
        <p:nvPicPr>
          <p:cNvPr id="6" name="Imagen 5">
            <a:extLst>
              <a:ext uri="{FF2B5EF4-FFF2-40B4-BE49-F238E27FC236}">
                <a16:creationId xmlns:a16="http://schemas.microsoft.com/office/drawing/2014/main" id="{6CFD0757-1B32-B2B4-1CC5-6E8EFC5D148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7105" y="416754"/>
            <a:ext cx="2484407" cy="4766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74670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06148" y="2467535"/>
            <a:ext cx="2846359" cy="3280971"/>
          </a:xfrm>
          <a:prstGeom prst="rect">
            <a:avLst/>
          </a:prstGeom>
        </p:spPr>
      </p:pic>
      <p:pic>
        <p:nvPicPr>
          <p:cNvPr id="31" name="Imagen 3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1501884" y="2539653"/>
            <a:ext cx="2721230" cy="3136736"/>
          </a:xfrm>
          <a:prstGeom prst="rect">
            <a:avLst/>
          </a:prstGeom>
        </p:spPr>
      </p:pic>
      <p:sp>
        <p:nvSpPr>
          <p:cNvPr id="9" name="CuadroTexto 8"/>
          <p:cNvSpPr txBox="1"/>
          <p:nvPr/>
        </p:nvSpPr>
        <p:spPr>
          <a:xfrm>
            <a:off x="570839" y="1435277"/>
            <a:ext cx="671927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PE" sz="1600" dirty="0"/>
              <a:t>Mínimo 5 fotografías que detallen la innovación aplicada al proceso productivo</a:t>
            </a:r>
            <a:endParaRPr lang="es-PE" sz="1200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11" name="Rectángulo 33"/>
          <p:cNvSpPr/>
          <p:nvPr/>
        </p:nvSpPr>
        <p:spPr>
          <a:xfrm>
            <a:off x="680096" y="1826371"/>
            <a:ext cx="7885216" cy="4641103"/>
          </a:xfrm>
          <a:prstGeom prst="rect">
            <a:avLst/>
          </a:prstGeom>
          <a:noFill/>
          <a:ln w="12700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s-PE" dirty="0"/>
          </a:p>
        </p:txBody>
      </p:sp>
      <p:sp>
        <p:nvSpPr>
          <p:cNvPr id="13" name="CuadroTexto 16"/>
          <p:cNvSpPr txBox="1"/>
          <p:nvPr/>
        </p:nvSpPr>
        <p:spPr>
          <a:xfrm>
            <a:off x="553603" y="965432"/>
            <a:ext cx="347325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s-PE" sz="2400" b="1" dirty="0"/>
              <a:t>PROCESOS PRODUCTIVOS</a:t>
            </a:r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574F7A9A-1051-A881-A617-4DCFE31F15E4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92490" y="64640"/>
            <a:ext cx="2099421" cy="1180924"/>
          </a:xfrm>
          <a:prstGeom prst="rect">
            <a:avLst/>
          </a:prstGeom>
        </p:spPr>
      </p:pic>
      <p:pic>
        <p:nvPicPr>
          <p:cNvPr id="7" name="Imagen 6">
            <a:extLst>
              <a:ext uri="{FF2B5EF4-FFF2-40B4-BE49-F238E27FC236}">
                <a16:creationId xmlns:a16="http://schemas.microsoft.com/office/drawing/2014/main" id="{4D9EA8CA-3356-BB7E-8EBF-FBD4A2DFAD2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67105" y="416754"/>
            <a:ext cx="2484407" cy="4766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895772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uadroTexto 8"/>
          <p:cNvSpPr txBox="1"/>
          <p:nvPr/>
        </p:nvSpPr>
        <p:spPr>
          <a:xfrm>
            <a:off x="570839" y="1435277"/>
            <a:ext cx="671927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PE" sz="1600" dirty="0"/>
              <a:t>Mínimo 5 fotografías que detallen la innovación aplicada al proceso productivo</a:t>
            </a:r>
            <a:endParaRPr lang="es-PE" sz="1200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11" name="Rectángulo 33"/>
          <p:cNvSpPr/>
          <p:nvPr/>
        </p:nvSpPr>
        <p:spPr>
          <a:xfrm>
            <a:off x="680096" y="1826372"/>
            <a:ext cx="7885216" cy="4098178"/>
          </a:xfrm>
          <a:prstGeom prst="rect">
            <a:avLst/>
          </a:prstGeom>
          <a:noFill/>
          <a:ln w="12700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s-PE" dirty="0"/>
          </a:p>
        </p:txBody>
      </p:sp>
      <p:sp>
        <p:nvSpPr>
          <p:cNvPr id="13" name="CuadroTexto 16"/>
          <p:cNvSpPr txBox="1"/>
          <p:nvPr/>
        </p:nvSpPr>
        <p:spPr>
          <a:xfrm>
            <a:off x="553603" y="965432"/>
            <a:ext cx="347325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s-PE" sz="2400" b="1" dirty="0"/>
              <a:t>PROCESOS PRODUCTIVOS</a:t>
            </a:r>
          </a:p>
        </p:txBody>
      </p:sp>
      <p:sp>
        <p:nvSpPr>
          <p:cNvPr id="10" name="CuadroTexto 8"/>
          <p:cNvSpPr txBox="1"/>
          <p:nvPr/>
        </p:nvSpPr>
        <p:spPr>
          <a:xfrm>
            <a:off x="589889" y="5990582"/>
            <a:ext cx="812548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PE" sz="1200" b="1" dirty="0"/>
              <a:t>Video opcional</a:t>
            </a:r>
          </a:p>
          <a:p>
            <a:pPr marL="0" lvl="1"/>
            <a:r>
              <a:rPr lang="es-PE" sz="1200" dirty="0"/>
              <a:t>Adjuntar archivo digital o enviar enlace de un (1) video de no más de cinco (05) minutos de duración donde se pueda visualizar la innovación aplicado al proceso productivo.</a:t>
            </a:r>
          </a:p>
        </p:txBody>
      </p:sp>
      <p:pic>
        <p:nvPicPr>
          <p:cNvPr id="8" name="Imagen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06148" y="2467535"/>
            <a:ext cx="2846359" cy="3280971"/>
          </a:xfrm>
          <a:prstGeom prst="rect">
            <a:avLst/>
          </a:prstGeom>
        </p:spPr>
      </p:pic>
      <p:pic>
        <p:nvPicPr>
          <p:cNvPr id="12" name="Imagen 3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1501884" y="2539653"/>
            <a:ext cx="2721230" cy="3136736"/>
          </a:xfrm>
          <a:prstGeom prst="rect">
            <a:avLst/>
          </a:prstGeom>
        </p:spPr>
      </p:pic>
      <p:pic>
        <p:nvPicPr>
          <p:cNvPr id="2" name="Imagen 1">
            <a:extLst>
              <a:ext uri="{FF2B5EF4-FFF2-40B4-BE49-F238E27FC236}">
                <a16:creationId xmlns:a16="http://schemas.microsoft.com/office/drawing/2014/main" id="{23D9786E-9E57-60B1-D99C-33D5589E6CF6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92490" y="64640"/>
            <a:ext cx="2099421" cy="1180924"/>
          </a:xfrm>
          <a:prstGeom prst="rect">
            <a:avLst/>
          </a:prstGeom>
        </p:spPr>
      </p:pic>
      <p:pic>
        <p:nvPicPr>
          <p:cNvPr id="6" name="Imagen 5">
            <a:extLst>
              <a:ext uri="{FF2B5EF4-FFF2-40B4-BE49-F238E27FC236}">
                <a16:creationId xmlns:a16="http://schemas.microsoft.com/office/drawing/2014/main" id="{6A5CBC43-FA9B-5C3B-FD93-228A9BECE28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67105" y="416754"/>
            <a:ext cx="2484407" cy="4766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745580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bg1"/>
        </a:solidFill>
        <a:ln>
          <a:noFill/>
        </a:ln>
      </a:spPr>
      <a:bodyPr rtlCol="0" anchor="ctr"/>
      <a:lstStyle>
        <a:defPPr algn="ctr">
          <a:defRPr dirty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6278</TotalTime>
  <Words>730</Words>
  <Application>Microsoft Office PowerPoint</Application>
  <PresentationFormat>Presentación en pantalla (4:3)</PresentationFormat>
  <Paragraphs>103</Paragraphs>
  <Slides>9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5" baseType="lpstr">
      <vt:lpstr>Arial</vt:lpstr>
      <vt:lpstr>Calibri</vt:lpstr>
      <vt:lpstr>Calibri Light</vt:lpstr>
      <vt:lpstr>Liberation Sans Narrow</vt:lpstr>
      <vt:lpstr>Wingdings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Percys Pacheco</dc:creator>
  <cp:lastModifiedBy>servicios_dcitat156</cp:lastModifiedBy>
  <cp:revision>96</cp:revision>
  <dcterms:created xsi:type="dcterms:W3CDTF">2018-07-13T14:49:08Z</dcterms:created>
  <dcterms:modified xsi:type="dcterms:W3CDTF">2025-10-01T17:21:41Z</dcterms:modified>
</cp:coreProperties>
</file>