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7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7F1B"/>
    <a:srgbClr val="F6A400"/>
    <a:srgbClr val="FC7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62" autoAdjust="0"/>
    <p:restoredTop sz="94660" autoAdjust="0"/>
  </p:normalViewPr>
  <p:slideViewPr>
    <p:cSldViewPr snapToGrid="0">
      <p:cViewPr varScale="1">
        <p:scale>
          <a:sx n="110" d="100"/>
          <a:sy n="110" d="100"/>
        </p:scale>
        <p:origin x="125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-322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EA8742-2B6C-423A-8FCF-4F95B5D7AA07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43CAE-DFCA-4655-A4BC-049A80966D5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678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B43CAE-DFCA-4655-A4BC-049A80966D5B}" type="slidenum">
              <a:rPr lang="es-PE" smtClean="0"/>
              <a:t>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12864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74588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31314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39149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7107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20433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69249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40367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3480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50249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52903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9828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802" y="273182"/>
            <a:ext cx="1481019" cy="668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A5BC0-E110-4235-BB96-99EE4B1477E9}" type="datetimeFigureOut">
              <a:rPr lang="es-PE" smtClean="0"/>
              <a:t>1/10/2025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F60C0-6A02-4E50-8B05-1799D202904F}" type="slidenum">
              <a:rPr lang="es-PE" smtClean="0"/>
              <a:t>‹Nº›</a:t>
            </a:fld>
            <a:endParaRPr lang="es-PE"/>
          </a:p>
        </p:txBody>
      </p:sp>
      <p:sp>
        <p:nvSpPr>
          <p:cNvPr id="7" name="AutoShape 2" descr="Resultado de imagen para mincetur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sp>
        <p:nvSpPr>
          <p:cNvPr id="10" name="AutoShape 4" descr="Resultado de imagen para mincetur"/>
          <p:cNvSpPr>
            <a:spLocks noChangeAspect="1" noChangeArrowheads="1"/>
          </p:cNvSpPr>
          <p:nvPr userDrawn="1"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pic>
        <p:nvPicPr>
          <p:cNvPr id="11" name="10 Imagen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391382"/>
            <a:ext cx="2114659" cy="38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587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73139AD4-E0A2-9562-8773-313DAED136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sp>
        <p:nvSpPr>
          <p:cNvPr id="4" name="CuadroTexto 16"/>
          <p:cNvSpPr txBox="1"/>
          <p:nvPr/>
        </p:nvSpPr>
        <p:spPr>
          <a:xfrm>
            <a:off x="595874" y="2770471"/>
            <a:ext cx="47955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4000" b="1" dirty="0"/>
              <a:t>NEGOCIO INNOVADOR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7E9D6D8-7091-9263-C423-9B7D77DFCF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834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uadroTexto 16"/>
          <p:cNvSpPr txBox="1"/>
          <p:nvPr/>
        </p:nvSpPr>
        <p:spPr>
          <a:xfrm>
            <a:off x="527739" y="965432"/>
            <a:ext cx="3076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b="1" dirty="0"/>
              <a:t>NEGOCIO INNOVADOR</a:t>
            </a:r>
          </a:p>
        </p:txBody>
      </p:sp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127129"/>
              </p:ext>
            </p:extLst>
          </p:nvPr>
        </p:nvGraphicFramePr>
        <p:xfrm>
          <a:off x="613286" y="4435361"/>
          <a:ext cx="7908967" cy="21292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2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36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5287">
                <a:tc>
                  <a:txBody>
                    <a:bodyPr/>
                    <a:lstStyle/>
                    <a:p>
                      <a:pPr algn="l"/>
                      <a:r>
                        <a:rPr lang="es-PE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Título de la propuesta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313" marR="90170" indent="0" algn="just">
                        <a:spcBef>
                          <a:spcPts val="880"/>
                        </a:spcBef>
                        <a:spcAft>
                          <a:spcPts val="0"/>
                        </a:spcAft>
                      </a:pPr>
                      <a:endParaRPr lang="es-PE" sz="1200" i="1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287">
                <a:tc>
                  <a:txBody>
                    <a:bodyPr/>
                    <a:lstStyle/>
                    <a:p>
                      <a:pPr algn="l"/>
                      <a:r>
                        <a:rPr lang="es-PE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Bienes y/o servicios que ofrece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313" marR="90170" indent="0" algn="just">
                        <a:spcBef>
                          <a:spcPts val="880"/>
                        </a:spcBef>
                        <a:spcAft>
                          <a:spcPts val="0"/>
                        </a:spcAft>
                      </a:pPr>
                      <a:endParaRPr lang="es-PE" sz="1200" i="1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6724">
                <a:tc>
                  <a:txBody>
                    <a:bodyPr/>
                    <a:lstStyle/>
                    <a:p>
                      <a:pPr algn="l"/>
                      <a:r>
                        <a:rPr lang="es-PE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Breve descripción de la propuesta 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2550" indent="0"/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Describa brevemente cual es el negocio innovador y cómo funciona la innovación </a:t>
                      </a:r>
                    </a:p>
                    <a:p>
                      <a:pPr marL="82550" indent="0"/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(Máximo 40 palabras)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1 Rectángulo"/>
          <p:cNvSpPr/>
          <p:nvPr/>
        </p:nvSpPr>
        <p:spPr>
          <a:xfrm>
            <a:off x="612250" y="1478466"/>
            <a:ext cx="7903598" cy="2847873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i="1" dirty="0">
                <a:ln w="38100"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</a:rPr>
              <a:t>Fotografías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EF669A5-9A22-3341-D06C-F6B190249E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FFFBD5A6-D651-2320-E676-312FB777FB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427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/>
          <p:cNvSpPr txBox="1"/>
          <p:nvPr/>
        </p:nvSpPr>
        <p:spPr>
          <a:xfrm>
            <a:off x="592732" y="1496145"/>
            <a:ext cx="2710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/>
              <a:t>A. CARÁCTER INNOVADOR</a:t>
            </a:r>
            <a:endParaRPr lang="es-PE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68417" y="406174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667503"/>
              </p:ext>
            </p:extLst>
          </p:nvPr>
        </p:nvGraphicFramePr>
        <p:xfrm>
          <a:off x="680937" y="1899212"/>
          <a:ext cx="7859948" cy="13762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16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43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76251">
                <a:tc>
                  <a:txBody>
                    <a:bodyPr/>
                    <a:lstStyle/>
                    <a:p>
                      <a:pPr marL="43815" marR="26670">
                        <a:spcAft>
                          <a:spcPts val="0"/>
                        </a:spcAft>
                      </a:pPr>
                      <a:r>
                        <a:rPr lang="es-E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¿Qué generó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</a:t>
                      </a:r>
                      <a:r>
                        <a:rPr lang="es-E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oportunidad de negocio?</a:t>
                      </a:r>
                      <a:endParaRPr lang="es-PE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313" marR="90170" indent="0" algn="just">
                        <a:spcBef>
                          <a:spcPts val="880"/>
                        </a:spcBef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Describa la problemática (oportunidad) o necesidad de mercado que motivó que su empresa ingresara y/o desarrolle una nueva propuesta de bienes/ servicios para el mercado.</a:t>
                      </a:r>
                    </a:p>
                    <a:p>
                      <a:pPr marL="87313" marR="90170" indent="0" algn="just">
                        <a:spcBef>
                          <a:spcPts val="880"/>
                        </a:spcBef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(Máximo de 50 palabras)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429906"/>
              </p:ext>
            </p:extLst>
          </p:nvPr>
        </p:nvGraphicFramePr>
        <p:xfrm>
          <a:off x="662787" y="3398297"/>
          <a:ext cx="7889132" cy="3138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89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5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19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8948">
                <a:tc gridSpan="2"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effectLst/>
                        </a:rPr>
                        <a:t>La negocio es innovador por qué</a:t>
                      </a:r>
                    </a:p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9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(Puede marcar más de una opción)</a:t>
                      </a:r>
                      <a:endParaRPr lang="es-PE" sz="9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PE" sz="1200" b="1" dirty="0">
                          <a:effectLst/>
                        </a:rPr>
                        <a:t>Sustente cómo y cuánto</a:t>
                      </a:r>
                      <a:endParaRPr lang="es-PE" sz="1200" b="1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5232">
                <a:tc>
                  <a:txBody>
                    <a:bodyPr/>
                    <a:lstStyle/>
                    <a:p>
                      <a:pPr marL="43180" marR="37465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Desarrolla y comercializa productos o servicios  significativamente  diferenciados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0" indent="0" algn="just"/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Cual tiene el factor diferenciador: El producto, el proceso de producción, el servicio? Y si es así detalle las características que diferencian a tu producto, si es proceso en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5232">
                <a:tc>
                  <a:txBody>
                    <a:bodyPr/>
                    <a:lstStyle/>
                    <a:p>
                      <a:pPr marL="43180" marR="37465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 implementado procesos de gestión y/o comercialización  significativamente  diferenciados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3815" marR="90170" algn="just"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081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effectLst/>
                        </a:rPr>
                        <a:t>Otros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3815" marR="90170" algn="just">
                        <a:spcAft>
                          <a:spcPts val="0"/>
                        </a:spcAft>
                      </a:pPr>
                      <a:endParaRPr lang="es-PE" sz="1200" i="1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CuadroTexto 16"/>
          <p:cNvSpPr txBox="1"/>
          <p:nvPr/>
        </p:nvSpPr>
        <p:spPr>
          <a:xfrm>
            <a:off x="527739" y="965432"/>
            <a:ext cx="3076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b="1" dirty="0"/>
              <a:t>NEGOCIO INNOVADOR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524CF435-AB5B-44CF-CCEE-8C4C38A2C0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7B41039-7E35-E632-9147-EDD08DC2DE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452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12"/>
          <p:cNvSpPr txBox="1"/>
          <p:nvPr/>
        </p:nvSpPr>
        <p:spPr>
          <a:xfrm>
            <a:off x="592732" y="1526967"/>
            <a:ext cx="1833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/>
              <a:t>B. RENTABILIDAD</a:t>
            </a:r>
            <a:endParaRPr lang="es-PE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CuadroTexto 16"/>
          <p:cNvSpPr txBox="1"/>
          <p:nvPr/>
        </p:nvSpPr>
        <p:spPr>
          <a:xfrm>
            <a:off x="527739" y="965432"/>
            <a:ext cx="3076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b="1" dirty="0"/>
              <a:t>NEGOCIO INNOVADOR</a:t>
            </a:r>
          </a:p>
        </p:txBody>
      </p:sp>
      <p:graphicFrame>
        <p:nvGraphicFramePr>
          <p:cNvPr id="3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730113"/>
              </p:ext>
            </p:extLst>
          </p:nvPr>
        </p:nvGraphicFramePr>
        <p:xfrm>
          <a:off x="627434" y="1996169"/>
          <a:ext cx="7889132" cy="42762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2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9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374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5931">
                <a:tc gridSpan="2"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effectLst/>
                        </a:rPr>
                        <a:t>La innovación en el negocio permite</a:t>
                      </a:r>
                    </a:p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9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(Puede marcar más de una opción)</a:t>
                      </a:r>
                      <a:endParaRPr lang="es-PE" sz="9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PE" sz="1200" b="1" dirty="0">
                          <a:effectLst/>
                        </a:rPr>
                        <a:t>Sustente por qué</a:t>
                      </a:r>
                      <a:endParaRPr lang="es-PE" sz="1200" b="1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2573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effectLst/>
                          <a:latin typeface="Calibri"/>
                          <a:ea typeface="Liberation Sans Narrow"/>
                          <a:cs typeface="Liberation Sans Narrow"/>
                        </a:rPr>
                        <a:t>Disminuir costos  </a:t>
                      </a:r>
                      <a:endParaRPr lang="es-PE" sz="18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Detalle como el negocio logra disminuir los costos para incrementar su competitividad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2573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>
                          <a:effectLst/>
                          <a:latin typeface="Calibri"/>
                          <a:ea typeface="Liberation Sans Narrow"/>
                          <a:cs typeface="Liberation Sans Narrow"/>
                        </a:rPr>
                        <a:t>Incrementar ventas</a:t>
                      </a:r>
                      <a:endParaRPr lang="es-PE" sz="180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9388" indent="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Detalle como el negocio ha podido incrementar las ventas de los productos y/o servicios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2573">
                <a:tc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effectLst/>
                          <a:latin typeface="Calibri"/>
                          <a:ea typeface="Liberation Sans Narrow"/>
                          <a:cs typeface="Liberation Sans Narrow"/>
                        </a:rPr>
                        <a:t>Ampliar el mercado </a:t>
                      </a:r>
                      <a:endParaRPr lang="es-PE" sz="18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9388" indent="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PE" sz="1200" i="1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Detalle como el negocio permite introducir los productos y/o servicios a nuevos mercados o nuevos clientes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2573">
                <a:tc>
                  <a:txBody>
                    <a:bodyPr/>
                    <a:lstStyle/>
                    <a:p>
                      <a:pPr marL="43180" marR="76835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Otros, precise:</a:t>
                      </a:r>
                    </a:p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s-PE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7312" lvl="0" indent="0">
                        <a:spcAft>
                          <a:spcPts val="0"/>
                        </a:spcAft>
                        <a:buClr>
                          <a:srgbClr val="BEBEBE"/>
                        </a:buClr>
                        <a:buSzPts val="900"/>
                        <a:buFont typeface="Wingdings"/>
                        <a:buNone/>
                        <a:tabLst>
                          <a:tab pos="269875" algn="l"/>
                        </a:tabLst>
                      </a:pPr>
                      <a:endParaRPr lang="es-PE" sz="1200" i="1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9" name="Imagen 8">
            <a:extLst>
              <a:ext uri="{FF2B5EF4-FFF2-40B4-BE49-F238E27FC236}">
                <a16:creationId xmlns:a16="http://schemas.microsoft.com/office/drawing/2014/main" id="{C37FB5F1-546F-0C1F-8039-76E55D64A0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CA10D13C-5B92-91E5-053A-4CAF8E25A9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810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12"/>
          <p:cNvSpPr txBox="1"/>
          <p:nvPr/>
        </p:nvSpPr>
        <p:spPr>
          <a:xfrm>
            <a:off x="592732" y="1526967"/>
            <a:ext cx="1425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/>
              <a:t>C. MERCADO</a:t>
            </a:r>
            <a:endParaRPr lang="es-PE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0" name="CuadroTexto 16"/>
          <p:cNvSpPr txBox="1"/>
          <p:nvPr/>
        </p:nvSpPr>
        <p:spPr>
          <a:xfrm>
            <a:off x="527739" y="965432"/>
            <a:ext cx="3076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b="1" dirty="0"/>
              <a:t>NEGOCIO INNOVADOR</a:t>
            </a: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25649"/>
              </p:ext>
            </p:extLst>
          </p:nvPr>
        </p:nvGraphicFramePr>
        <p:xfrm>
          <a:off x="665821" y="2028525"/>
          <a:ext cx="7889132" cy="42494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2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37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24722">
                <a:tc>
                  <a:txBody>
                    <a:bodyPr/>
                    <a:lstStyle/>
                    <a:p>
                      <a:pPr marL="43180" marR="42545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200" b="1" dirty="0">
                          <a:effectLst/>
                          <a:latin typeface="+mn-lt"/>
                          <a:ea typeface="Liberation Sans Narrow"/>
                          <a:cs typeface="Liberation Sans Narrow"/>
                        </a:rPr>
                        <a:t>MERCADO ACTUAL</a:t>
                      </a:r>
                      <a:endParaRPr lang="es-PE" sz="1200" dirty="0">
                        <a:effectLst/>
                        <a:latin typeface="+mn-lt"/>
                        <a:ea typeface="Liberation Sans Narrow"/>
                        <a:cs typeface="Liberation Sans Narrow"/>
                      </a:endParaRPr>
                    </a:p>
                    <a:p>
                      <a:pPr marL="43180" marR="42545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200" b="1" dirty="0">
                          <a:effectLst/>
                          <a:latin typeface="+mn-lt"/>
                          <a:ea typeface="Liberation Sans Narrow"/>
                          <a:cs typeface="Liberation Sans Narrow"/>
                        </a:rPr>
                        <a:t>Describa brevemente quienes son sus clientes</a:t>
                      </a:r>
                      <a:endParaRPr lang="es-PE" sz="1200" dirty="0">
                        <a:effectLst/>
                        <a:latin typeface="+mn-lt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355" marR="38735" algn="just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PE" sz="1200" i="1" dirty="0">
                          <a:solidFill>
                            <a:srgbClr val="A6A6A6"/>
                          </a:solidFill>
                          <a:effectLst/>
                          <a:latin typeface="+mn-lt"/>
                          <a:ea typeface="Liberation Sans Narrow"/>
                          <a:cs typeface="Liberation Sans Narrow"/>
                        </a:rPr>
                        <a:t>Según corresponda, y teniendo como guía las siguientes preguntas, describa brevemente:</a:t>
                      </a:r>
                      <a:endParaRPr lang="es-PE" sz="1200" dirty="0">
                        <a:effectLst/>
                        <a:latin typeface="+mn-lt"/>
                        <a:ea typeface="Liberation Sans Narrow"/>
                        <a:cs typeface="Liberation Sans Narrow"/>
                      </a:endParaRPr>
                    </a:p>
                    <a:p>
                      <a:pPr marL="342900" marR="38735" lvl="0" indent="-342900" algn="just">
                        <a:spcBef>
                          <a:spcPts val="5"/>
                        </a:spcBef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es-PE" sz="1200" i="1" dirty="0">
                          <a:solidFill>
                            <a:srgbClr val="A6A6A6"/>
                          </a:solidFill>
                          <a:effectLst/>
                          <a:latin typeface="+mn-lt"/>
                          <a:ea typeface="Liberation Sans Narrow"/>
                          <a:cs typeface="Liberation Sans Narrow"/>
                        </a:rPr>
                        <a:t>¿Quiénes son sus clientes?</a:t>
                      </a:r>
                      <a:endParaRPr lang="es-PE" sz="1200" dirty="0">
                        <a:effectLst/>
                        <a:latin typeface="+mn-lt"/>
                        <a:ea typeface="Liberation Sans Narrow"/>
                        <a:cs typeface="Liberation Sans Narrow"/>
                      </a:endParaRPr>
                    </a:p>
                    <a:p>
                      <a:pPr marL="342900" marR="38735" lvl="0" indent="-342900" algn="just">
                        <a:spcBef>
                          <a:spcPts val="5"/>
                        </a:spcBef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es-PE" sz="1200" i="1" dirty="0">
                          <a:solidFill>
                            <a:srgbClr val="A6A6A6"/>
                          </a:solidFill>
                          <a:effectLst/>
                          <a:latin typeface="+mn-lt"/>
                          <a:ea typeface="Liberation Sans Narrow"/>
                          <a:cs typeface="Liberation Sans Narrow"/>
                        </a:rPr>
                        <a:t>¿Por qué estos clientes compran sus productos / utilizan sus servicios?</a:t>
                      </a:r>
                      <a:endParaRPr lang="es-PE" sz="1200" dirty="0">
                        <a:effectLst/>
                        <a:latin typeface="+mn-lt"/>
                        <a:ea typeface="Liberation Sans Narrow"/>
                        <a:cs typeface="Liberation Sans Narrow"/>
                      </a:endParaRPr>
                    </a:p>
                    <a:p>
                      <a:pPr marL="342900" marR="38735" lvl="0" indent="-342900" algn="just">
                        <a:spcBef>
                          <a:spcPts val="5"/>
                        </a:spcBef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es-PE" sz="1200" i="1" dirty="0">
                          <a:solidFill>
                            <a:srgbClr val="A6A6A6"/>
                          </a:solidFill>
                          <a:effectLst/>
                          <a:latin typeface="+mn-lt"/>
                          <a:ea typeface="Liberation Sans Narrow"/>
                          <a:cs typeface="Liberation Sans Narrow"/>
                        </a:rPr>
                        <a:t>¿Cuál es el costo de sus principales productos / servicios?</a:t>
                      </a:r>
                      <a:endParaRPr lang="es-PE" sz="1200" dirty="0">
                        <a:effectLst/>
                        <a:latin typeface="+mn-lt"/>
                        <a:ea typeface="Liberation Sans Narrow"/>
                        <a:cs typeface="Liberation Sans Narrow"/>
                      </a:endParaRPr>
                    </a:p>
                    <a:p>
                      <a:pPr marL="46355" marR="38735" algn="just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PE" sz="1200" i="1" dirty="0">
                          <a:solidFill>
                            <a:srgbClr val="A6A6A6"/>
                          </a:solidFill>
                          <a:effectLst/>
                          <a:latin typeface="+mn-lt"/>
                          <a:ea typeface="Liberation Sans Narrow"/>
                          <a:cs typeface="Liberation Sans Narrow"/>
                        </a:rPr>
                        <a:t>(Se recomienda usar máximo 80 palabras)</a:t>
                      </a:r>
                      <a:endParaRPr lang="es-PE" sz="1200" dirty="0">
                        <a:effectLst/>
                        <a:latin typeface="+mn-lt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4722">
                <a:tc>
                  <a:txBody>
                    <a:bodyPr/>
                    <a:lstStyle/>
                    <a:p>
                      <a:pPr marL="43180" marR="42545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200" b="1" dirty="0">
                          <a:effectLst/>
                          <a:latin typeface="+mn-lt"/>
                          <a:ea typeface="Liberation Sans Narrow"/>
                          <a:cs typeface="Liberation Sans Narrow"/>
                        </a:rPr>
                        <a:t>COMERCIALIZACIÓN </a:t>
                      </a:r>
                      <a:endParaRPr lang="es-PE" sz="1200" dirty="0">
                        <a:effectLst/>
                        <a:latin typeface="+mn-lt"/>
                        <a:ea typeface="Liberation Sans Narrow"/>
                        <a:cs typeface="Liberation Sans Narrow"/>
                      </a:endParaRPr>
                    </a:p>
                    <a:p>
                      <a:pPr marL="43180" marR="42545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200" b="1" dirty="0">
                          <a:effectLst/>
                          <a:latin typeface="+mn-lt"/>
                          <a:ea typeface="Liberation Sans Narrow"/>
                          <a:cs typeface="Liberation Sans Narrow"/>
                        </a:rPr>
                        <a:t>Describa los canales y estrategias empleadas para entregar los bienes y/o servicios a sus clientes</a:t>
                      </a:r>
                      <a:endParaRPr lang="es-PE" sz="1200" dirty="0">
                        <a:effectLst/>
                        <a:latin typeface="+mn-lt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355" marR="38735" algn="just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PE" sz="1200" i="1" dirty="0">
                          <a:solidFill>
                            <a:srgbClr val="A6A6A6"/>
                          </a:solidFill>
                          <a:effectLst/>
                          <a:latin typeface="+mn-lt"/>
                          <a:ea typeface="Liberation Sans Narrow"/>
                          <a:cs typeface="Liberation Sans Narrow"/>
                        </a:rPr>
                        <a:t>Según corresponda, y teniendo como guía las siguientes preguntas, describa brevemente:</a:t>
                      </a:r>
                      <a:endParaRPr lang="es-PE" sz="1200" dirty="0">
                        <a:effectLst/>
                        <a:latin typeface="+mn-lt"/>
                        <a:ea typeface="Liberation Sans Narrow"/>
                        <a:cs typeface="Liberation Sans Narrow"/>
                      </a:endParaRPr>
                    </a:p>
                    <a:p>
                      <a:pPr marL="342900" marR="38735" lvl="0" indent="-342900" algn="just">
                        <a:spcBef>
                          <a:spcPts val="5"/>
                        </a:spcBef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es-PE" sz="1200" i="1" dirty="0">
                          <a:solidFill>
                            <a:srgbClr val="A6A6A6"/>
                          </a:solidFill>
                          <a:effectLst/>
                          <a:latin typeface="+mn-lt"/>
                          <a:ea typeface="Liberation Sans Narrow"/>
                          <a:cs typeface="Liberation Sans Narrow"/>
                        </a:rPr>
                        <a:t>¿Dónde o como vende sus productos / servicios?</a:t>
                      </a:r>
                      <a:endParaRPr lang="es-PE" sz="1200" dirty="0">
                        <a:effectLst/>
                        <a:latin typeface="+mn-lt"/>
                        <a:ea typeface="Liberation Sans Narrow"/>
                        <a:cs typeface="Liberation Sans Narrow"/>
                      </a:endParaRPr>
                    </a:p>
                    <a:p>
                      <a:pPr marL="342900" marR="38735" lvl="0" indent="-342900" algn="just">
                        <a:spcBef>
                          <a:spcPts val="5"/>
                        </a:spcBef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es-PE" sz="1200" i="1" dirty="0">
                          <a:solidFill>
                            <a:srgbClr val="A6A6A6"/>
                          </a:solidFill>
                          <a:effectLst/>
                          <a:latin typeface="+mn-lt"/>
                          <a:ea typeface="Liberation Sans Narrow"/>
                          <a:cs typeface="Liberation Sans Narrow"/>
                        </a:rPr>
                        <a:t>¿Qué estrategias utiliza para comercializar (alianzas estrategias, uso de las tecnologías de la información y la comunicación, puntos de venta, venta online o canales digitales, eventos, entre otros)?</a:t>
                      </a:r>
                      <a:endParaRPr lang="es-PE" sz="1200" dirty="0">
                        <a:effectLst/>
                        <a:latin typeface="+mn-lt"/>
                        <a:ea typeface="Liberation Sans Narrow"/>
                        <a:cs typeface="Liberation Sans Narrow"/>
                      </a:endParaRPr>
                    </a:p>
                    <a:p>
                      <a:pPr marL="342900" marR="38735" lvl="0" indent="-342900" algn="just">
                        <a:spcBef>
                          <a:spcPts val="5"/>
                        </a:spcBef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es-PE" sz="1200" i="1" dirty="0">
                          <a:solidFill>
                            <a:srgbClr val="A6A6A6"/>
                          </a:solidFill>
                          <a:effectLst/>
                          <a:latin typeface="+mn-lt"/>
                          <a:ea typeface="Liberation Sans Narrow"/>
                          <a:cs typeface="Liberation Sans Narrow"/>
                        </a:rPr>
                        <a:t>¿En qué medida y porqué pueden ser consideradas como innovadoras?</a:t>
                      </a:r>
                      <a:endParaRPr lang="es-PE" sz="1200" dirty="0">
                        <a:effectLst/>
                        <a:latin typeface="+mn-lt"/>
                        <a:ea typeface="Liberation Sans Narrow"/>
                        <a:cs typeface="Liberation Sans Narrow"/>
                      </a:endParaRPr>
                    </a:p>
                    <a:p>
                      <a:pPr marL="46355" marR="3873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PE" sz="1200" i="1" dirty="0">
                          <a:solidFill>
                            <a:srgbClr val="A6A6A6"/>
                          </a:solidFill>
                          <a:effectLst/>
                          <a:latin typeface="+mn-lt"/>
                          <a:ea typeface="Liberation Sans Narrow"/>
                          <a:cs typeface="Liberation Sans Narrow"/>
                        </a:rPr>
                        <a:t>(Se recomienda usar máximo 80 palabras)</a:t>
                      </a:r>
                      <a:endParaRPr lang="es-PE" sz="1200" dirty="0">
                        <a:effectLst/>
                        <a:latin typeface="+mn-lt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1" name="Imagen 10">
            <a:extLst>
              <a:ext uri="{FF2B5EF4-FFF2-40B4-BE49-F238E27FC236}">
                <a16:creationId xmlns:a16="http://schemas.microsoft.com/office/drawing/2014/main" id="{6F59C9F8-2BD6-3BE0-0C63-123440455A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1C975F83-7E81-EE7C-70F9-8332D75EE7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626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12"/>
          <p:cNvSpPr txBox="1"/>
          <p:nvPr/>
        </p:nvSpPr>
        <p:spPr>
          <a:xfrm>
            <a:off x="592732" y="1639981"/>
            <a:ext cx="1425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/>
              <a:t>C. MERCADO</a:t>
            </a:r>
            <a:endParaRPr lang="es-PE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CuadroTexto 16"/>
          <p:cNvSpPr txBox="1"/>
          <p:nvPr/>
        </p:nvSpPr>
        <p:spPr>
          <a:xfrm>
            <a:off x="527739" y="965432"/>
            <a:ext cx="3076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b="1" dirty="0"/>
              <a:t>NEGOCIO INNOVADOR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417160"/>
              </p:ext>
            </p:extLst>
          </p:nvPr>
        </p:nvGraphicFramePr>
        <p:xfrm>
          <a:off x="690665" y="2160996"/>
          <a:ext cx="7289576" cy="37171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2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374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5601">
                <a:tc gridSpan="2">
                  <a:txBody>
                    <a:bodyPr/>
                    <a:lstStyle/>
                    <a:p>
                      <a:pPr marL="43180" marR="76835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200" b="1" dirty="0"/>
                        <a:t>VENTAS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73050" indent="-177800">
                        <a:buFont typeface="Arial" panose="020B0604020202020204" pitchFamily="34" charset="0"/>
                        <a:buChar char="•"/>
                      </a:pPr>
                      <a:endParaRPr lang="es-PE" sz="1200" i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0526">
                <a:tc>
                  <a:txBody>
                    <a:bodyPr/>
                    <a:lstStyle/>
                    <a:p>
                      <a:pPr marL="96838" marR="76835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200" b="1" dirty="0"/>
                        <a:t>¿Cuál es su nivel actual de ventas mensuales?</a:t>
                      </a:r>
                      <a:r>
                        <a:rPr lang="es-PE" sz="1200" b="1" baseline="0" dirty="0"/>
                        <a:t> </a:t>
                      </a:r>
                      <a:endParaRPr lang="es-PE" sz="1200" b="1" dirty="0"/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73050" indent="-177800">
                        <a:buFont typeface="Arial" panose="020B0604020202020204" pitchFamily="34" charset="0"/>
                        <a:buChar char="•"/>
                      </a:pPr>
                      <a:r>
                        <a:rPr lang="es-PE" sz="1200" i="1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Monto de venta en soles del mes actual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0526">
                <a:tc>
                  <a:txBody>
                    <a:bodyPr/>
                    <a:lstStyle/>
                    <a:p>
                      <a:pPr marL="9525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tx1"/>
                          </a:solidFill>
                        </a:rPr>
                        <a:t>¿Cuáles son y a cuánto ascienden los costos fijos promedio mensual para mantener el negocio?</a:t>
                      </a:r>
                      <a:r>
                        <a:rPr lang="es-PE" sz="1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s-PE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73050" indent="-177800">
                        <a:buFont typeface="Arial" panose="020B0604020202020204" pitchFamily="34" charset="0"/>
                        <a:buChar char="•"/>
                      </a:pPr>
                      <a:r>
                        <a:rPr lang="es-PE" sz="1200" i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Costos de luz, gas, agua, internet, alquileres, gastos de administración, transporte, compra de materiales.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0526">
                <a:tc>
                  <a:txBody>
                    <a:bodyPr/>
                    <a:lstStyle/>
                    <a:p>
                      <a:pPr marL="9525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95250" algn="l"/>
                        </a:tabLst>
                        <a:defRPr/>
                      </a:pPr>
                      <a:r>
                        <a:rPr lang="es-MX" sz="1200" b="1" dirty="0">
                          <a:solidFill>
                            <a:schemeClr val="tx1"/>
                          </a:solidFill>
                        </a:rPr>
                        <a:t>¿Cuál son y a cuánto ascienden los costos variables promedio mensual para mantener el negocio?</a:t>
                      </a:r>
                      <a:r>
                        <a:rPr lang="es-PE" sz="1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s-PE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73050" indent="-177800">
                        <a:buFont typeface="Arial" panose="020B0604020202020204" pitchFamily="34" charset="0"/>
                        <a:buChar char="•"/>
                      </a:pPr>
                      <a:r>
                        <a:rPr lang="es-PE" sz="1200" i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Costo de materia prima directa, compra de insumos directos, mano de obra, envases y embalajes.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6" name="Imagen 5">
            <a:extLst>
              <a:ext uri="{FF2B5EF4-FFF2-40B4-BE49-F238E27FC236}">
                <a16:creationId xmlns:a16="http://schemas.microsoft.com/office/drawing/2014/main" id="{8D88163C-77B6-85D8-B833-8BB5713AAC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9C3A7EA9-217C-FF4F-FD22-090B343EAF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288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12"/>
          <p:cNvSpPr txBox="1"/>
          <p:nvPr/>
        </p:nvSpPr>
        <p:spPr>
          <a:xfrm>
            <a:off x="592732" y="1641317"/>
            <a:ext cx="202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/>
              <a:t>D. SOSTENIBILIDAD</a:t>
            </a:r>
            <a:endParaRPr lang="es-PE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CuadroTexto 16"/>
          <p:cNvSpPr txBox="1"/>
          <p:nvPr/>
        </p:nvSpPr>
        <p:spPr>
          <a:xfrm>
            <a:off x="527739" y="965432"/>
            <a:ext cx="3076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b="1" dirty="0"/>
              <a:t>NEGOCIO INNOVADOR</a:t>
            </a: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4000584"/>
              </p:ext>
            </p:extLst>
          </p:nvPr>
        </p:nvGraphicFramePr>
        <p:xfrm>
          <a:off x="690665" y="2109381"/>
          <a:ext cx="7889132" cy="29060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2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9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374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2908">
                <a:tc gridSpan="2">
                  <a:txBody>
                    <a:bodyPr/>
                    <a:lstStyle/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1200" b="1" dirty="0">
                          <a:effectLst/>
                        </a:rPr>
                        <a:t>El</a:t>
                      </a:r>
                      <a:r>
                        <a:rPr lang="es-PE" sz="1200" b="1" baseline="0" dirty="0">
                          <a:effectLst/>
                        </a:rPr>
                        <a:t> negocio impacta…</a:t>
                      </a:r>
                      <a:endParaRPr lang="es-PE" sz="1200" b="1" dirty="0">
                        <a:effectLst/>
                      </a:endParaRPr>
                    </a:p>
                    <a:p>
                      <a:pPr marL="43180" marR="76835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PE" sz="9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(Puede marcar más de una opción)</a:t>
                      </a:r>
                      <a:endParaRPr lang="es-PE" sz="9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PE" sz="1200" b="1" dirty="0">
                          <a:effectLst/>
                        </a:rPr>
                        <a:t>Sustente por qué</a:t>
                      </a:r>
                      <a:endParaRPr lang="es-PE" sz="1200" b="1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6553">
                <a:tc>
                  <a:txBody>
                    <a:bodyPr/>
                    <a:lstStyle/>
                    <a:p>
                      <a:r>
                        <a:rPr lang="es-PE" sz="1200" b="1" dirty="0"/>
                        <a:t>Social</a:t>
                      </a:r>
                    </a:p>
                    <a:p>
                      <a:r>
                        <a:rPr lang="es-PE" sz="1200" b="1" dirty="0"/>
                        <a:t>(En su entorno social)</a:t>
                      </a: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PE" sz="1200" i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Describa el impacto social que ofrece su propuesta:</a:t>
                      </a:r>
                      <a:endParaRPr lang="es-ES" sz="1200" i="1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PE" sz="1200" i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 negocio incluye a sectores de la sociedad excluidos,</a:t>
                      </a:r>
                      <a:endParaRPr lang="es-ES" sz="1200" i="1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PE" sz="1200" i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Permite desarrollar</a:t>
                      </a:r>
                      <a:r>
                        <a:rPr lang="es-PE" sz="1200" i="1" kern="12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capacidades,</a:t>
                      </a:r>
                      <a:endParaRPr lang="es-ES" sz="1200" i="1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PE" sz="1200" i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Inclusión social, desarrollo de capacidades, igualdad de género, buenas prácticas laborales, poblaciones vulnerables,</a:t>
                      </a:r>
                      <a:r>
                        <a:rPr lang="es-PE" sz="1200" i="1" kern="12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PE" sz="1200" i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entre otros.</a:t>
                      </a: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6553">
                <a:tc>
                  <a:txBody>
                    <a:bodyPr/>
                    <a:lstStyle/>
                    <a:p>
                      <a:r>
                        <a:rPr lang="es-PE" sz="12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Medio Ambiental </a:t>
                      </a:r>
                    </a:p>
                    <a:p>
                      <a:r>
                        <a:rPr lang="es-PE" sz="12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(En su negocio y el medio ambiente)</a:t>
                      </a: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73355" algn="ctr">
                        <a:spcAft>
                          <a:spcPts val="0"/>
                        </a:spcAft>
                      </a:pPr>
                      <a:r>
                        <a:rPr lang="es-PE" sz="1200" dirty="0">
                          <a:effectLst/>
                        </a:rPr>
                        <a:t> </a:t>
                      </a:r>
                      <a:endParaRPr lang="es-PE" sz="1200" dirty="0">
                        <a:effectLst/>
                        <a:latin typeface="Liberation Sans Narrow"/>
                        <a:ea typeface="Liberation Sans Narrow"/>
                        <a:cs typeface="Liberation Sans Narrow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PE" sz="1200" i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Describa el impacto medio ambiental que genera su propuesta. 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s-PE" sz="1200" i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Consumo responsable,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s-PE" sz="1200" i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Manejo de desechos, 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s-PE" sz="1200" i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Uso de energías no contaminantes, 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s-PE" sz="1200" i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Optimización de procesos y /o materias primas, reusar, reducir, reciclar y regular, entre otros.</a:t>
                      </a: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9" name="Imagen 8">
            <a:extLst>
              <a:ext uri="{FF2B5EF4-FFF2-40B4-BE49-F238E27FC236}">
                <a16:creationId xmlns:a16="http://schemas.microsoft.com/office/drawing/2014/main" id="{9672E404-7DF1-0C79-B1E2-D44FB459CD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A3D5D3A1-ABC1-833E-CBC8-FFEED1B097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713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6148" y="2467535"/>
            <a:ext cx="2846359" cy="3280971"/>
          </a:xfrm>
          <a:prstGeom prst="rect">
            <a:avLst/>
          </a:prstGeom>
        </p:spPr>
      </p:pic>
      <p:pic>
        <p:nvPicPr>
          <p:cNvPr id="31" name="Imagen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01884" y="2539653"/>
            <a:ext cx="2721230" cy="3136736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570839" y="1435277"/>
            <a:ext cx="58806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600" dirty="0"/>
              <a:t>Mínimo 5 fotografías de los bienes (productos o servicios) que ofrece</a:t>
            </a:r>
            <a:endParaRPr lang="es-PE" sz="1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Rectángulo 33"/>
          <p:cNvSpPr/>
          <p:nvPr/>
        </p:nvSpPr>
        <p:spPr>
          <a:xfrm>
            <a:off x="680096" y="1826371"/>
            <a:ext cx="7885216" cy="4641103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PE" dirty="0"/>
          </a:p>
        </p:txBody>
      </p:sp>
      <p:sp>
        <p:nvSpPr>
          <p:cNvPr id="7" name="CuadroTexto 16"/>
          <p:cNvSpPr txBox="1"/>
          <p:nvPr/>
        </p:nvSpPr>
        <p:spPr>
          <a:xfrm>
            <a:off x="527739" y="965432"/>
            <a:ext cx="3076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b="1" dirty="0"/>
              <a:t>NEGOCIO INNOVADOR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36C292-ECC0-5B3A-5887-184D2B6450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81147493-CB70-2BD2-50EC-451F259AF0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85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6148" y="2467535"/>
            <a:ext cx="2846359" cy="3280971"/>
          </a:xfrm>
          <a:prstGeom prst="rect">
            <a:avLst/>
          </a:prstGeom>
        </p:spPr>
      </p:pic>
      <p:pic>
        <p:nvPicPr>
          <p:cNvPr id="31" name="Imagen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01884" y="2539653"/>
            <a:ext cx="2721230" cy="3136736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570839" y="1435277"/>
            <a:ext cx="58806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600" dirty="0"/>
              <a:t>Mínimo 5 fotografías de los bienes (productos o servicios) que ofrece</a:t>
            </a:r>
            <a:endParaRPr lang="es-PE" sz="1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Rectángulo 33"/>
          <p:cNvSpPr/>
          <p:nvPr/>
        </p:nvSpPr>
        <p:spPr>
          <a:xfrm>
            <a:off x="680096" y="1826371"/>
            <a:ext cx="7885216" cy="4641103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PE" dirty="0"/>
          </a:p>
        </p:txBody>
      </p:sp>
      <p:sp>
        <p:nvSpPr>
          <p:cNvPr id="7" name="CuadroTexto 16"/>
          <p:cNvSpPr txBox="1"/>
          <p:nvPr/>
        </p:nvSpPr>
        <p:spPr>
          <a:xfrm>
            <a:off x="527739" y="965432"/>
            <a:ext cx="3076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b="1" dirty="0"/>
              <a:t>NEGOCIO INNOVADOR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0EBCBFE5-300D-1CC2-1016-81E350D2A01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90" y="64640"/>
            <a:ext cx="2099421" cy="1180924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CA580F0D-A4A5-9297-69EF-57BED9680A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105" y="416754"/>
            <a:ext cx="2484407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4196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6294</TotalTime>
  <Words>667</Words>
  <Application>Microsoft Office PowerPoint</Application>
  <PresentationFormat>Presentación en pantalla (4:3)</PresentationFormat>
  <Paragraphs>88</Paragraphs>
  <Slides>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Liberation Sans Narrow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Percys Pacheco</dc:creator>
  <cp:lastModifiedBy>servicios_dcitat156</cp:lastModifiedBy>
  <cp:revision>97</cp:revision>
  <dcterms:created xsi:type="dcterms:W3CDTF">2018-07-13T14:49:08Z</dcterms:created>
  <dcterms:modified xsi:type="dcterms:W3CDTF">2025-10-01T17:19:08Z</dcterms:modified>
</cp:coreProperties>
</file>