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5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F1B"/>
    <a:srgbClr val="F6A400"/>
    <a:srgbClr val="FC7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07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60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-32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A8742-2B6C-423A-8FCF-4F95B5D7AA07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43CAE-DFCA-4655-A4BC-049A80966D5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67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43CAE-DFCA-4655-A4BC-049A80966D5B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12864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458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3131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3914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10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0433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924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036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480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5024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5290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9828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802" y="273182"/>
            <a:ext cx="1481019" cy="668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  <p:sp>
        <p:nvSpPr>
          <p:cNvPr id="7" name="AutoShape 2" descr="Resultado de imagen para mincetur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10" name="AutoShape 4" descr="Resultado de imagen para mincetur"/>
          <p:cNvSpPr>
            <a:spLocks noChangeAspect="1" noChangeArrowheads="1"/>
          </p:cNvSpPr>
          <p:nvPr userDrawn="1"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91382"/>
            <a:ext cx="2114659" cy="38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8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16"/>
          <p:cNvSpPr txBox="1"/>
          <p:nvPr/>
        </p:nvSpPr>
        <p:spPr>
          <a:xfrm>
            <a:off x="595874" y="2402346"/>
            <a:ext cx="47955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4000" b="1" dirty="0"/>
              <a:t>DISEÑO Y DESARROLLO DE PRODUCTOS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662C1AA-898D-928C-DECD-642875BF80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7FD45BD-55BB-5012-C3DF-BD38F736A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426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148" y="2467535"/>
            <a:ext cx="2846359" cy="3280971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1884" y="2539653"/>
            <a:ext cx="2721230" cy="3136736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570839" y="1435277"/>
            <a:ext cx="684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600" dirty="0"/>
              <a:t>Mínimo 5 fotografías / bocetos que detallen la propuesta de diseño de producto</a:t>
            </a:r>
            <a:endParaRPr lang="es-PE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Rectángulo 33"/>
          <p:cNvSpPr/>
          <p:nvPr/>
        </p:nvSpPr>
        <p:spPr>
          <a:xfrm>
            <a:off x="680096" y="1826371"/>
            <a:ext cx="7885216" cy="4641103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PE" dirty="0"/>
          </a:p>
        </p:txBody>
      </p:sp>
      <p:sp>
        <p:nvSpPr>
          <p:cNvPr id="7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9B0E115-577E-40BC-056E-F01372B6B5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2A86DA9-DDE3-E2D5-3772-F2BA53F845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934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148" y="2467535"/>
            <a:ext cx="2846359" cy="3280971"/>
          </a:xfrm>
          <a:prstGeom prst="rect">
            <a:avLst/>
          </a:prstGeom>
        </p:spPr>
      </p:pic>
      <p:pic>
        <p:nvPicPr>
          <p:cNvPr id="12" name="Imagen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1884" y="2539653"/>
            <a:ext cx="2721230" cy="3136736"/>
          </a:xfrm>
          <a:prstGeom prst="rect">
            <a:avLst/>
          </a:prstGeom>
        </p:spPr>
      </p:pic>
      <p:sp>
        <p:nvSpPr>
          <p:cNvPr id="14" name="CuadroTexto 8"/>
          <p:cNvSpPr txBox="1"/>
          <p:nvPr/>
        </p:nvSpPr>
        <p:spPr>
          <a:xfrm>
            <a:off x="570839" y="1435277"/>
            <a:ext cx="684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600" dirty="0"/>
              <a:t>Mínimo 5 fotografías / bocetos que detallen la propuesta de diseño de producto</a:t>
            </a:r>
            <a:endParaRPr lang="es-PE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sp>
        <p:nvSpPr>
          <p:cNvPr id="16" name="Rectángulo 33"/>
          <p:cNvSpPr/>
          <p:nvPr/>
        </p:nvSpPr>
        <p:spPr>
          <a:xfrm>
            <a:off x="680096" y="1826371"/>
            <a:ext cx="7885216" cy="4641103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PE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DAEFDD6-24B1-BCB6-12DC-82F044C8FF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64B6277-14BD-E228-9997-E6B3926AAB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63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947930"/>
              </p:ext>
            </p:extLst>
          </p:nvPr>
        </p:nvGraphicFramePr>
        <p:xfrm>
          <a:off x="613286" y="4830184"/>
          <a:ext cx="7908967" cy="16781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6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746">
                <a:tc>
                  <a:txBody>
                    <a:bodyPr/>
                    <a:lstStyle/>
                    <a:p>
                      <a:pPr algn="l"/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Título de la propuesta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90170" indent="0" algn="just">
                        <a:spcBef>
                          <a:spcPts val="880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Indicar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el nombre de la colección – se recomienda no más de 4 palabras</a:t>
                      </a: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0446">
                <a:tc>
                  <a:txBody>
                    <a:bodyPr/>
                    <a:lstStyle/>
                    <a:p>
                      <a:pPr algn="l"/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Breve descripción de la propuesta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indent="0"/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Describa brevemente su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propuesta de colección de productos artesanales </a:t>
                      </a:r>
                    </a:p>
                    <a:p>
                      <a:pPr marL="82550" indent="0"/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(Preguntas guía: ¿qué es?, ¿para qué sirve?, ¿por qué es novedoso?)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82550" indent="0"/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(Máximo 40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612250" y="1478467"/>
            <a:ext cx="7903598" cy="325489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i="1" dirty="0">
                <a:ln w="38100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</a:rPr>
              <a:t>Fotografías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D810042-E65B-6FF6-2656-25257D73CD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CFC98C3-CCE6-44D7-7CE5-BD75B279F1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35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592732" y="1679031"/>
            <a:ext cx="413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DESCRIPCIÓN TÉCNICA DE LA PROPUESTA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730727"/>
              </p:ext>
            </p:extLst>
          </p:nvPr>
        </p:nvGraphicFramePr>
        <p:xfrm>
          <a:off x="672084" y="2023592"/>
          <a:ext cx="7761912" cy="431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9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4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895">
                <a:tc>
                  <a:txBody>
                    <a:bodyPr/>
                    <a:lstStyle/>
                    <a:p>
                      <a:pPr marL="75565" marR="895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Número de piezas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Indicar el número total de piezas que conforman la colección.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895">
                <a:tc>
                  <a:txBody>
                    <a:bodyPr/>
                    <a:lstStyle/>
                    <a:p>
                      <a:pPr marL="85725" marR="26670" indent="0">
                        <a:spcAft>
                          <a:spcPts val="0"/>
                        </a:spcAft>
                      </a:pPr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Línea artesanal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Indicar la línea o líneas  artesanales sobre la que se aplica la innovación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(revisar glosario).</a:t>
                      </a: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85725" marR="26670" indent="0">
                        <a:spcAft>
                          <a:spcPts val="0"/>
                        </a:spcAft>
                      </a:pPr>
                      <a:endParaRPr lang="es-PE" sz="12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4579">
                <a:tc>
                  <a:txBody>
                    <a:bodyPr/>
                    <a:lstStyle/>
                    <a:p>
                      <a:pPr marL="75565" marR="895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Insumos utilizados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Especificar cuáles son los insumos o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materiales que se utilizan o utilizarán para la producción de los productos artesanales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4579">
                <a:tc>
                  <a:txBody>
                    <a:bodyPr/>
                    <a:lstStyle/>
                    <a:p>
                      <a:pPr marL="75565" marR="895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Técnicas y procesos de producción artesanal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Especificar cuáles son las técnicas y procesos productivos artesanales utilizados.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628">
                <a:tc>
                  <a:txBody>
                    <a:bodyPr/>
                    <a:lstStyle/>
                    <a:p>
                      <a:pPr marL="75565" marR="895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Dimensiones de las piezas: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10414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Pieza 1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10414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Pieza 2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10414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Pieza 3*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903">
                <a:tc>
                  <a:txBody>
                    <a:bodyPr/>
                    <a:lstStyle/>
                    <a:p>
                      <a:pPr marL="6794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Alto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96520" indent="0" algn="ctr">
                        <a:spcAft>
                          <a:spcPts val="0"/>
                        </a:spcAft>
                      </a:pPr>
                      <a:r>
                        <a:rPr lang="es-PE" sz="105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Indicar medida en centímetros.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96520" algn="ctr">
                        <a:spcAft>
                          <a:spcPts val="0"/>
                        </a:spcAft>
                      </a:pPr>
                      <a:r>
                        <a:rPr lang="es-PE" sz="105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96520" algn="ctr">
                        <a:spcAft>
                          <a:spcPts val="0"/>
                        </a:spcAft>
                      </a:pPr>
                      <a:r>
                        <a:rPr lang="es-PE" sz="105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903">
                <a:tc>
                  <a:txBody>
                    <a:bodyPr/>
                    <a:lstStyle/>
                    <a:p>
                      <a:pPr marL="6794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Ancho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96520" algn="ctr">
                        <a:spcAft>
                          <a:spcPts val="0"/>
                        </a:spcAft>
                      </a:pPr>
                      <a:r>
                        <a:rPr lang="es-PE" sz="105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96520" algn="ctr">
                        <a:spcAft>
                          <a:spcPts val="0"/>
                        </a:spcAft>
                      </a:pPr>
                      <a:r>
                        <a:rPr lang="es-PE" sz="105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96520" algn="ctr">
                        <a:spcAft>
                          <a:spcPts val="0"/>
                        </a:spcAft>
                      </a:pPr>
                      <a:r>
                        <a:rPr lang="es-PE" sz="105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903">
                <a:tc>
                  <a:txBody>
                    <a:bodyPr/>
                    <a:lstStyle/>
                    <a:p>
                      <a:pPr marL="6794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Profundidad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96520" algn="ctr">
                        <a:spcAft>
                          <a:spcPts val="0"/>
                        </a:spcAft>
                      </a:pPr>
                      <a:r>
                        <a:rPr lang="es-PE" sz="105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96520" algn="ctr">
                        <a:spcAft>
                          <a:spcPts val="0"/>
                        </a:spcAft>
                      </a:pPr>
                      <a:r>
                        <a:rPr lang="es-PE" sz="105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96520" algn="ctr">
                        <a:spcAft>
                          <a:spcPts val="0"/>
                        </a:spcAft>
                      </a:pPr>
                      <a:r>
                        <a:rPr lang="es-PE" sz="105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48635" y="6338876"/>
            <a:ext cx="38218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800" dirty="0"/>
              <a:t>*Si la colección tuviera más de 3 piezas, indicar solo las dimensiones de las 3 principales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CC0CC58-C5C2-4ED7-935B-F49F1EBE19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CB6E34C-03D1-B3B7-E570-F9497F86A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991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592732" y="1496145"/>
            <a:ext cx="3806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A. DISEÑO, CONCEPTO Y COHERENCIA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51194"/>
              </p:ext>
            </p:extLst>
          </p:nvPr>
        </p:nvGraphicFramePr>
        <p:xfrm>
          <a:off x="680937" y="1899212"/>
          <a:ext cx="4146244" cy="44377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7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8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18897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¿Cuál es el concepto o significado plasmado en su propuesta?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Describir el concepto y significado que da nacimiento a su propuesta y que lo ha motivado a crear su colección.</a:t>
                      </a:r>
                    </a:p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 recomienda usar máximo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8897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¿Cómo incorpora el concepto en el diseño</a:t>
                      </a:r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 producto</a:t>
                      </a: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Describir cómo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i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nterpreta / traduce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concepto en el diseño del producto</a:t>
                      </a: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 recomienda usar máximo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997303" y="1894113"/>
            <a:ext cx="3859618" cy="441914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i="1" dirty="0">
                <a:ln w="38100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</a:rPr>
              <a:t>Fotografía</a:t>
            </a:r>
          </a:p>
          <a:p>
            <a:pPr algn="ctr"/>
            <a:r>
              <a:rPr lang="es-PE" sz="1200" i="1" dirty="0">
                <a:ln w="38100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</a:rPr>
              <a:t>Se verificará la coherencia entre el concepto, el diseño y las fotos / bocetos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105421F-C200-1E69-8461-E6AAC0D97B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7883787-C430-CCE2-8613-F201D39984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060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592732" y="1496145"/>
            <a:ext cx="3816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A. DISEÑO, CONCEPTO Y COHERENCIA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910817"/>
              </p:ext>
            </p:extLst>
          </p:nvPr>
        </p:nvGraphicFramePr>
        <p:xfrm>
          <a:off x="659878" y="1865479"/>
          <a:ext cx="7755839" cy="464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7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44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6808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El diseño del producto es novedoso por qué: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900" b="1" dirty="0">
                          <a:effectLst/>
                        </a:rPr>
                        <a:t>(Puede marcar más de una opción)</a:t>
                      </a:r>
                      <a:endParaRPr lang="es-PE" sz="9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Sustente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3020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Satisface una necesidad hasta el momento no satisfecha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Explique cuales con las funciones y/o características del diseño de la colección, que permiten atender una o varias necesidades de los potenciales clientes que hasta ahora no habían sido satisfechos.</a:t>
                      </a:r>
                    </a:p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 recomienda usar máximo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3020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Usa una técnica de producción no tradicional en el producto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Explique cuál es la técnica que utiliza de manera novedosa para la producción de los productos, y como esta se adapta y cumple criterios de calidad para su producción.</a:t>
                      </a:r>
                    </a:p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 recomienda usar máximo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3020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Usa nuevos o mejorados materiales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Explique cuáles son los materiales que utiliza de manera novedosa para la producción de los productos, y como estas se adaptan y cumplen criterios de calidad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 su producción 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sostenibilidad ambiental</a:t>
                      </a: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0170" marR="9652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 recomienda usar máximo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117BDAAF-93F1-A96A-3813-4817929619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FDC1877-E0C0-8EF6-380C-7757DA11D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54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592732" y="1526967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B. IDENTIDAD CULTURAL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137148"/>
              </p:ext>
            </p:extLst>
          </p:nvPr>
        </p:nvGraphicFramePr>
        <p:xfrm>
          <a:off x="690665" y="1904146"/>
          <a:ext cx="7969241" cy="19148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17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14819">
                <a:tc>
                  <a:txBody>
                    <a:bodyPr/>
                    <a:lstStyle/>
                    <a:p>
                      <a:pPr marL="85725" marR="61595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¿Cómo se relaciona su propuesta con los</a:t>
                      </a:r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valores e inquietudes culturales de una comunidad?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9017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Cuéntenos sobre la relación que tiene su propuesta con los valores culturales que usted considera valiosos: tradición, creencias, entre otros aspectos culturales de una comunidad.</a:t>
                      </a:r>
                    </a:p>
                    <a:p>
                      <a:pPr marL="90170" marR="9017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(Se recomienda usar máximo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sp>
        <p:nvSpPr>
          <p:cNvPr id="10" name="CuadroTexto 12"/>
          <p:cNvSpPr txBox="1"/>
          <p:nvPr/>
        </p:nvSpPr>
        <p:spPr>
          <a:xfrm>
            <a:off x="593409" y="3959988"/>
            <a:ext cx="2043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C. FUNCIONALIDAD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758760"/>
              </p:ext>
            </p:extLst>
          </p:nvPr>
        </p:nvGraphicFramePr>
        <p:xfrm>
          <a:off x="691342" y="4337167"/>
          <a:ext cx="7969241" cy="2009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17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09845">
                <a:tc>
                  <a:txBody>
                    <a:bodyPr/>
                    <a:lstStyle/>
                    <a:p>
                      <a:pPr marL="85725" marR="6604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¿De qué manera atiende las necesidades y expectativas del cliente?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9017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Según corresponda, y teniendo como guía las siguientes preguntas, describa brevemente:</a:t>
                      </a:r>
                    </a:p>
                    <a:p>
                      <a:pPr marL="268288" marR="90170" lvl="0" indent="-182563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¿Cuáles son las necesidades que satisface y las funciones que ofrece la propuesta?</a:t>
                      </a:r>
                    </a:p>
                    <a:p>
                      <a:pPr marL="268288" marR="90170" lvl="0" indent="-182563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¿Cómo responde a las necesidades y expectativas de los segmentos de mercado?</a:t>
                      </a:r>
                    </a:p>
                    <a:p>
                      <a:pPr marL="268288" marR="90170" lvl="0" indent="-182563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¿Qué aspectos hacen a su propuesta innovadora con respecto a otros productos que cubren similares necesidades?</a:t>
                      </a:r>
                    </a:p>
                    <a:p>
                      <a:pPr marL="268288" marR="90170" lvl="0" indent="-182563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¿Cómo se adapta a las tendencias actuales y/ o de un nicho de mercado particular?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A19F525D-6F74-C38A-09C8-BC9A975893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75A96B9-C979-1BAB-4A92-F4FCCB33A4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70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603490" y="1521643"/>
            <a:ext cx="1444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D. MERCADO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765034"/>
              </p:ext>
            </p:extLst>
          </p:nvPr>
        </p:nvGraphicFramePr>
        <p:xfrm>
          <a:off x="690665" y="1888064"/>
          <a:ext cx="7889132" cy="3361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3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5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32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3014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La colección esta dirigida al mercado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0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(se recomienda elegir solo uno)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b="1" dirty="0">
                          <a:effectLst/>
                          <a:latin typeface="+mn-lt"/>
                          <a:ea typeface="+mn-ea"/>
                          <a:cs typeface="+mn-cs"/>
                        </a:rPr>
                        <a:t>Descríbalos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Preguntas guía: ¿De donde son?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¿cuál es su edad promedio?, ¿cuales son sus ingresos promedio / nivel socioeconómico?, ¿que los motiva a comprar artesanía?, ¿Por qué estas personas estarían interesados en comprar o compran sus productos?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716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Turístico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 su mercado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 turístico 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recuerde que estos pueden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ser 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nacionales,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internacionales.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716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Nacional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 clientes, no se encuentran de turismo y demandan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sus productos en la misma 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localidad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d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esde otras regiones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donde se produce la artesanía.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6716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Exportación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 clientes residen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 un país distinto al Perú, debiendo identificar la </a:t>
                      </a: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Ciudad</a:t>
                      </a: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Región / País / Continente de las personas para los que se diseña.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57884"/>
              </p:ext>
            </p:extLst>
          </p:nvPr>
        </p:nvGraphicFramePr>
        <p:xfrm>
          <a:off x="703955" y="5421853"/>
          <a:ext cx="7880647" cy="1000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24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6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231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¿Cuál es el precio al cual vendería o vende su producto?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PE" sz="1200" i="1" kern="12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231">
                <a:tc>
                  <a:txBody>
                    <a:bodyPr/>
                    <a:lstStyle/>
                    <a:p>
                      <a:pPr marL="43180" marR="76835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¿Dónde vendería o cómo vende sus productos?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s-PE" sz="1200" i="1" kern="12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58AD96CD-A1C5-C301-3E4D-95F908CE32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CE0F1DC-B417-02E5-80DA-FB71EFF96C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58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12"/>
          <p:cNvSpPr txBox="1"/>
          <p:nvPr/>
        </p:nvSpPr>
        <p:spPr>
          <a:xfrm>
            <a:off x="592732" y="1543159"/>
            <a:ext cx="202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D. SOSTENIBILIDAD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410697"/>
              </p:ext>
            </p:extLst>
          </p:nvPr>
        </p:nvGraphicFramePr>
        <p:xfrm>
          <a:off x="690665" y="1920338"/>
          <a:ext cx="7889132" cy="42762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931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La propuesta de diseño es sostenible 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(Puede marcar más de una opción)</a:t>
                      </a:r>
                      <a:endParaRPr lang="es-PE" sz="9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Sustente por qué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Económicamente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Detalle cómo la propuesta de diseño genera: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Mayor rentabilidad e ingresos para los artesanos,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Mejores condiciones de empleabilidad o comercio justo,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Reducción de desigualdades, entre otros.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Socialmente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Según corresponda, detalle cómo la propuesta de diseño genera: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73050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Inclusión de grupos poblacionales excluidos, 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73050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Desarrollo de capacidades y/o igualdad de género,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73050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Desarrollo e incorporación de buenas prácticas laborales, entre otros.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Medio ambientalmente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Según corresponda, detalle cómo la propuesta de diseño genera: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Consumo responsable de insumos y/o manejo de desechos,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Uso de energías no contaminantes,</a:t>
                      </a:r>
                    </a:p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Manejo de desechos y/o reutilización de los mismos.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Otros, precise: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s-PE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3050" lvl="0" indent="-185738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Char char=""/>
                        <a:tabLst>
                          <a:tab pos="269875" algn="l"/>
                        </a:tabLst>
                      </a:pP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0AE99CF-4C5E-475B-2B66-8E1CF08E88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8EC21A0-87BC-94B6-1549-B71437C8B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566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592732" y="1579415"/>
            <a:ext cx="1971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E. REPLICABILIDAD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374749"/>
              </p:ext>
            </p:extLst>
          </p:nvPr>
        </p:nvGraphicFramePr>
        <p:xfrm>
          <a:off x="690665" y="1956594"/>
          <a:ext cx="7889132" cy="30564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964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La propuesta es replicable por: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(Puede marcar más de una opción)</a:t>
                      </a:r>
                      <a:endParaRPr lang="es-PE" sz="9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Sustente por qué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83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 prima accesible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42545" lvl="0" indent="0" algn="just">
                        <a:spcAft>
                          <a:spcPts val="0"/>
                        </a:spcAft>
                        <a:buClr>
                          <a:srgbClr val="A6A6A6"/>
                        </a:buClr>
                        <a:buSzPts val="900"/>
                        <a:buFont typeface="Wingdings"/>
                        <a:buNone/>
                        <a:tabLst>
                          <a:tab pos="179705" algn="l"/>
                        </a:tabLst>
                      </a:pP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Describa si la materia prima es accesible y/o se puede obtener de manera sostenible y/o para atender la demanda futura.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83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 de obra calificada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42545" lvl="0" indent="0" algn="just">
                        <a:spcAft>
                          <a:spcPts val="0"/>
                        </a:spcAft>
                        <a:buClr>
                          <a:srgbClr val="A6A6A6"/>
                        </a:buClr>
                        <a:buSzPts val="900"/>
                        <a:buFont typeface="Wingdings"/>
                        <a:buNone/>
                        <a:tabLst>
                          <a:tab pos="179705" algn="l"/>
                        </a:tabLst>
                      </a:pP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Describa si las personas cuenta con las destrezas necesarias para el desarrollo adecuado del producto o las técnicas productivas son de fácil transferencia.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83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Infraestructura</a:t>
                      </a:r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productiva</a:t>
                      </a:r>
                      <a:endParaRPr lang="es-PE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42545" lvl="0" indent="0" algn="just">
                        <a:spcAft>
                          <a:spcPts val="0"/>
                        </a:spcAft>
                        <a:buClr>
                          <a:srgbClr val="A6A6A6"/>
                        </a:buClr>
                        <a:buSzPts val="900"/>
                        <a:buFont typeface="Wingdings"/>
                        <a:buNone/>
                        <a:tabLst>
                          <a:tab pos="179705" algn="l"/>
                        </a:tabLst>
                      </a:pP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Describa si existe disponibilidad de las herramientas o equipos necesarios para la producción de los productos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322970"/>
              </p:ext>
            </p:extLst>
          </p:nvPr>
        </p:nvGraphicFramePr>
        <p:xfrm>
          <a:off x="703955" y="5217452"/>
          <a:ext cx="7880647" cy="978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4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6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8946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¿Cuál es el tiempo promedio de producción</a:t>
                      </a:r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colección</a:t>
                      </a: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i="1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Indicar cuál es el tiempo promedio necesario para la producción de toda la colección de productos propuestos.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CuadroTexto 16"/>
          <p:cNvSpPr txBox="1"/>
          <p:nvPr/>
        </p:nvSpPr>
        <p:spPr>
          <a:xfrm>
            <a:off x="588427" y="965432"/>
            <a:ext cx="5231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DISEÑO Y DESARROLLO DE PRODUCTOS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51A4B75-2661-6DBB-65E7-F4F6D0D3E5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4F0E707-DFC6-1DE8-DA19-E38A8107E4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7443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6285</TotalTime>
  <Words>1111</Words>
  <Application>Microsoft Office PowerPoint</Application>
  <PresentationFormat>Presentación en pantalla (4:3)</PresentationFormat>
  <Paragraphs>137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Liberation Sans Narrow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Percys Pacheco</dc:creator>
  <cp:lastModifiedBy>servicios_dcitat156</cp:lastModifiedBy>
  <cp:revision>97</cp:revision>
  <dcterms:created xsi:type="dcterms:W3CDTF">2018-07-13T14:49:08Z</dcterms:created>
  <dcterms:modified xsi:type="dcterms:W3CDTF">2025-10-01T17:20:44Z</dcterms:modified>
</cp:coreProperties>
</file>